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HK Modular" charset="1" panose="00000800000000000000"/>
      <p:regular r:id="rId26"/>
    </p:embeddedFont>
    <p:embeddedFont>
      <p:font typeface="Anonymous Pro Bold" charset="1" panose="02060809030202000504"/>
      <p:regular r:id="rId27"/>
    </p:embeddedFont>
    <p:embeddedFont>
      <p:font typeface="Anonymous Pro" charset="1" panose="02060609030202000504"/>
      <p:regular r:id="rId30"/>
    </p:embeddedFont>
    <p:embeddedFont>
      <p:font typeface="Anonymous Pro Italics" charset="1" panose="02060609030202000504"/>
      <p:regular r:id="rId35"/>
    </p:embeddedFont>
    <p:embeddedFont>
      <p:font typeface="SuperDario"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notesSlides/notesSlide2.xml" Type="http://schemas.openxmlformats.org/officeDocument/2006/relationships/notesSlide"/><Relationship Id="rId29" Target="notesSlides/notesSlide3.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4.xml" Type="http://schemas.openxmlformats.org/officeDocument/2006/relationships/notesSlide"/><Relationship Id="rId32" Target="notesSlides/notesSlide5.xml" Type="http://schemas.openxmlformats.org/officeDocument/2006/relationships/notesSlide"/><Relationship Id="rId33" Target="notesSlides/notesSlide6.xml" Type="http://schemas.openxmlformats.org/officeDocument/2006/relationships/notesSlide"/><Relationship Id="rId34" Target="notesSlides/notesSlide7.xml" Type="http://schemas.openxmlformats.org/officeDocument/2006/relationships/notesSlide"/><Relationship Id="rId35" Target="fonts/font35.fntdata" Type="http://schemas.openxmlformats.org/officeDocument/2006/relationships/font"/><Relationship Id="rId36" Target="notesSlides/notesSlide8.xml" Type="http://schemas.openxmlformats.org/officeDocument/2006/relationships/notesSlide"/><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Buenas, muchos ya nos conoceis </a:t>
            </a:r>
          </a:p>
          <a:p>
            <a:r>
              <a:rPr lang="en-US"/>
              <a:t>Somos el grupo 11 conformado por wafa azdad triki y yo, nicolás rey alonso y vamos a presentaros nuestro proyecto de visión por computador, Vision Wall.</a:t>
            </a:r>
          </a:p>
          <a:p>
            <a:r>
              <a:rPr lang="en-US"/>
              <a:t/>
            </a:r>
          </a:p>
          <a:p>
            <a:r>
              <a:rPr lang="en-US"/>
              <a:t>(SIGUIENTE DIAPOSITIVA)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temas que trataremos en esta presentación son los que se muestran detrás de mi.</a:t>
            </a:r>
          </a:p>
          <a:p>
            <a:r>
              <a:rPr lang="en-US"/>
              <a:t>Introducción, donde mencionaremos brevemente las inspiraciones de finalidades del proyecto. Los objetivos, donde comentaremos nuestros objetivos personales y académicos con este proyecto. Las tecnologías usadas. como conseguimos detectar y trasladar las poses a godot. los personajes que diseñamos y finalmente daremos paso a la demo. Destacamos que aunque no hayamos visto pertinente incluirlo en esta presentación, tambien hemos realizado un gran trabajo audiovisual, ya sea musica, texturas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¿Qué es vision wall?</a:t>
            </a:r>
          </a:p>
          <a:p>
            <a:r>
              <a:rPr lang="en-US"/>
              <a:t>Bueno, vision wall es un videojuego interactivo inspirado en el "Game Show" japonés llamado brain wall" y basado en mediapipe para la detección a tiempo real de las poses de dos jugadores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objetivos que teniamos para que la experiencia de juego fuese la que búscabamos eran</a:t>
            </a:r>
          </a:p>
          <a:p>
            <a:r>
              <a:rPr lang="en-US"/>
              <a:t>(Leerlas en pantalla)</a:t>
            </a:r>
          </a:p>
          <a:p>
            <a:r>
              <a:rPr lang="en-US"/>
              <a:t>Observamos durante el desarrollo que aunque mejorasemos el software, para jugar correctamente es necesario disponer de un hardware capaz. Por mucho suavizado que añadiesemos e incluso extrapolación, si la camara o el procesador solo es capaz de suministrar 7 fps no ha nada que pudiesemos hacer.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 tecnologías que utilizamos para el desarrollo son:</a:t>
            </a:r>
          </a:p>
          <a:p>
            <a:r>
              <a:rPr lang="en-US"/>
              <a:t>(Mirarlas)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Ahora pasamos a hablar de detalles más técnicos de implementación.</a:t>
            </a:r>
          </a:p>
          <a:p>
            <a:r>
              <a:rPr lang="en-US"/>
              <a:t>Para la detección de poses utilizamos mediapipe, y lo configuramos para detectar 2 personas y los puntos con indices 0, 11 a 16 y 23 a 28. </a:t>
            </a:r>
          </a:p>
          <a:p>
            <a:r>
              <a:rPr lang="en-US"/>
              <a:t>Además, tras experimentar con plugins online, ya que godot no tiene soporte nativo de python, requerido para mediapipe, nos dimos cuenta de que si queriamos obtener los resultados que queriamos en un tiempo razonable lo mejor era realizar un stream de datos a través de websockets, capacidad que sí esta disponible en godot.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Aquí podemos ver el flujo de datos. </a:t>
            </a:r>
          </a:p>
          <a:p>
            <a:r>
              <a:rPr lang="en-US"/>
              <a:t>· Devido a limitaciones técnicas de los ordenadores que disponiamops al comienzo del proyecto decidimos reducir la resolución para que el computro fuese más ligero.</a:t>
            </a:r>
          </a:p>
          <a:p>
            <a:r>
              <a:rPr lang="en-US"/>
              <a:t/>
            </a:r>
          </a:p>
          <a:p>
            <a:r>
              <a:rPr lang="en-US"/>
              <a:t>Si les queda alguna duda sobre los aspectos técnicos pueden preguntar. De todas formas al final de la presentación estará disponible el github con la memoria descriptiva del proyecto por si alguien tiene interés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Ahora mi compañera wafa nos hablará de los personajes, los esqueletos y el diseño visual del juego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1.xml" Type="http://schemas.openxmlformats.org/officeDocument/2006/relationships/notesSlide"/><Relationship Id="rId20" Target="../media/image18.sv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6.jpeg" Type="http://schemas.openxmlformats.org/officeDocument/2006/relationships/image"/><Relationship Id="rId7" Target="../media/image47.jpeg" Type="http://schemas.openxmlformats.org/officeDocument/2006/relationships/image"/><Relationship Id="rId8" Target="../media/VAG99XU6Sx0.mp4" Type="http://schemas.openxmlformats.org/officeDocument/2006/relationships/video"/><Relationship Id="rId9" Target="../media/VAG99XU6Sx0.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8.jpeg" Type="http://schemas.openxmlformats.org/officeDocument/2006/relationships/image"/><Relationship Id="rId7" Target="../media/image49.jpeg" Type="http://schemas.openxmlformats.org/officeDocument/2006/relationships/image"/><Relationship Id="rId8" Target="../media/VAG99bd2xTo.mp4" Type="http://schemas.openxmlformats.org/officeDocument/2006/relationships/video"/><Relationship Id="rId9" Target="../media/VAG99bd2xTo.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50.jpeg" Type="http://schemas.openxmlformats.org/officeDocument/2006/relationships/image"/><Relationship Id="rId7" Target="../media/image51.jpeg" Type="http://schemas.openxmlformats.org/officeDocument/2006/relationships/image"/><Relationship Id="rId8" Target="../media/VAG99f43WWQ.mp4" Type="http://schemas.openxmlformats.org/officeDocument/2006/relationships/video"/><Relationship Id="rId9" Target="../media/VAG99f43WWQ.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VAG-OwxkWzA.mp4" Type="http://schemas.openxmlformats.org/officeDocument/2006/relationships/video"/><Relationship Id="rId4" Target="../media/VAG-OwxkWzA.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https://github.com/NicolasReyAlonso/Vision_Wall.git"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66.png" Type="http://schemas.openxmlformats.org/officeDocument/2006/relationships/image"/><Relationship Id="rId17" Target="../media/image6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3.png" Type="http://schemas.openxmlformats.org/officeDocument/2006/relationships/image"/><Relationship Id="rId16" Target="../media/image4.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notesSlides/notesSlide3.xml" Type="http://schemas.openxmlformats.org/officeDocument/2006/relationships/notesSlid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12" Target="../media/image40.png" Type="http://schemas.openxmlformats.org/officeDocument/2006/relationships/image"/><Relationship Id="rId13" Target="../media/image41.png" Type="http://schemas.openxmlformats.org/officeDocument/2006/relationships/image"/><Relationship Id="rId2" Target="../notesSlides/notesSlide5.xml" Type="http://schemas.openxmlformats.org/officeDocument/2006/relationships/notesSlid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4.png" Type="http://schemas.openxmlformats.org/officeDocument/2006/relationships/image"/><Relationship Id="rId7" Target="../media/image45.jpeg" Type="http://schemas.openxmlformats.org/officeDocument/2006/relationships/image"/><Relationship Id="rId8" Target="../media/VAG99fu2QEo.mp4" Type="http://schemas.openxmlformats.org/officeDocument/2006/relationships/video"/><Relationship Id="rId9" Target="../media/VAG99fu2QEo.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619760" y="5550984"/>
            <a:ext cx="8624808" cy="1474058"/>
          </a:xfrm>
          <a:custGeom>
            <a:avLst/>
            <a:gdLst/>
            <a:ahLst/>
            <a:cxnLst/>
            <a:rect r="r" b="b" t="t" l="l"/>
            <a:pathLst>
              <a:path h="1474058" w="8624808">
                <a:moveTo>
                  <a:pt x="0" y="0"/>
                </a:moveTo>
                <a:lnTo>
                  <a:pt x="8624808" y="0"/>
                </a:lnTo>
                <a:lnTo>
                  <a:pt x="8624808" y="1474058"/>
                </a:lnTo>
                <a:lnTo>
                  <a:pt x="0" y="1474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410138" y="355567"/>
            <a:ext cx="4936169" cy="1202630"/>
          </a:xfrm>
          <a:custGeom>
            <a:avLst/>
            <a:gdLst/>
            <a:ahLst/>
            <a:cxnLst/>
            <a:rect r="r" b="b" t="t" l="l"/>
            <a:pathLst>
              <a:path h="1202630" w="4936169">
                <a:moveTo>
                  <a:pt x="0" y="0"/>
                </a:moveTo>
                <a:lnTo>
                  <a:pt x="4936169" y="0"/>
                </a:lnTo>
                <a:lnTo>
                  <a:pt x="4936169" y="1202630"/>
                </a:lnTo>
                <a:lnTo>
                  <a:pt x="0" y="1202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241691" y="1981436"/>
            <a:ext cx="6689788" cy="1143346"/>
          </a:xfrm>
          <a:custGeom>
            <a:avLst/>
            <a:gdLst/>
            <a:ahLst/>
            <a:cxnLst/>
            <a:rect r="r" b="b" t="t" l="l"/>
            <a:pathLst>
              <a:path h="1143346" w="6689788">
                <a:moveTo>
                  <a:pt x="0" y="0"/>
                </a:moveTo>
                <a:lnTo>
                  <a:pt x="6689788" y="0"/>
                </a:lnTo>
                <a:lnTo>
                  <a:pt x="6689788" y="1143345"/>
                </a:lnTo>
                <a:lnTo>
                  <a:pt x="0" y="11433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65571" y="1028700"/>
            <a:ext cx="5245314" cy="1277949"/>
          </a:xfrm>
          <a:custGeom>
            <a:avLst/>
            <a:gdLst/>
            <a:ahLst/>
            <a:cxnLst/>
            <a:rect r="r" b="b" t="t" l="l"/>
            <a:pathLst>
              <a:path h="1277949" w="5245314">
                <a:moveTo>
                  <a:pt x="0" y="0"/>
                </a:moveTo>
                <a:lnTo>
                  <a:pt x="5245314" y="0"/>
                </a:lnTo>
                <a:lnTo>
                  <a:pt x="5245314" y="1277949"/>
                </a:lnTo>
                <a:lnTo>
                  <a:pt x="0" y="12779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3191" y="7463294"/>
            <a:ext cx="533895" cy="1334738"/>
          </a:xfrm>
          <a:custGeom>
            <a:avLst/>
            <a:gdLst/>
            <a:ahLst/>
            <a:cxnLst/>
            <a:rect r="r" b="b" t="t" l="l"/>
            <a:pathLst>
              <a:path h="1334738" w="533895">
                <a:moveTo>
                  <a:pt x="0" y="0"/>
                </a:moveTo>
                <a:lnTo>
                  <a:pt x="533895" y="0"/>
                </a:lnTo>
                <a:lnTo>
                  <a:pt x="533895" y="1334739"/>
                </a:lnTo>
                <a:lnTo>
                  <a:pt x="0" y="13347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17401" y="4257782"/>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917445" y="210568"/>
            <a:ext cx="1345859" cy="1770867"/>
          </a:xfrm>
          <a:custGeom>
            <a:avLst/>
            <a:gdLst/>
            <a:ahLst/>
            <a:cxnLst/>
            <a:rect r="r" b="b" t="t" l="l"/>
            <a:pathLst>
              <a:path h="1770867" w="1345859">
                <a:moveTo>
                  <a:pt x="0" y="0"/>
                </a:moveTo>
                <a:lnTo>
                  <a:pt x="1345859" y="0"/>
                </a:lnTo>
                <a:lnTo>
                  <a:pt x="1345859" y="1770868"/>
                </a:lnTo>
                <a:lnTo>
                  <a:pt x="0" y="17708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7219271" y="5909042"/>
            <a:ext cx="1425917" cy="2781044"/>
          </a:xfrm>
          <a:custGeom>
            <a:avLst/>
            <a:gdLst/>
            <a:ahLst/>
            <a:cxnLst/>
            <a:rect r="r" b="b" t="t" l="l"/>
            <a:pathLst>
              <a:path h="2781044" w="1425917">
                <a:moveTo>
                  <a:pt x="0" y="0"/>
                </a:moveTo>
                <a:lnTo>
                  <a:pt x="1425917" y="0"/>
                </a:lnTo>
                <a:lnTo>
                  <a:pt x="1425917" y="2781044"/>
                </a:lnTo>
                <a:lnTo>
                  <a:pt x="0" y="2781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4551152" y="5419661"/>
            <a:ext cx="3381078" cy="3270424"/>
          </a:xfrm>
          <a:custGeom>
            <a:avLst/>
            <a:gdLst/>
            <a:ahLst/>
            <a:cxnLst/>
            <a:rect r="r" b="b" t="t" l="l"/>
            <a:pathLst>
              <a:path h="3270424" w="3381078">
                <a:moveTo>
                  <a:pt x="0" y="0"/>
                </a:moveTo>
                <a:lnTo>
                  <a:pt x="3381078" y="0"/>
                </a:lnTo>
                <a:lnTo>
                  <a:pt x="3381078" y="3270425"/>
                </a:lnTo>
                <a:lnTo>
                  <a:pt x="0" y="327042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3807534" y="231278"/>
            <a:ext cx="2978226" cy="725604"/>
          </a:xfrm>
          <a:custGeom>
            <a:avLst/>
            <a:gdLst/>
            <a:ahLst/>
            <a:cxnLst/>
            <a:rect r="r" b="b" t="t" l="l"/>
            <a:pathLst>
              <a:path h="725604" w="2978226">
                <a:moveTo>
                  <a:pt x="0" y="0"/>
                </a:moveTo>
                <a:lnTo>
                  <a:pt x="2978226" y="0"/>
                </a:lnTo>
                <a:lnTo>
                  <a:pt x="2978226" y="725604"/>
                </a:lnTo>
                <a:lnTo>
                  <a:pt x="0" y="7256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201568" y="2235705"/>
            <a:ext cx="15884864" cy="2155810"/>
          </a:xfrm>
          <a:prstGeom prst="rect">
            <a:avLst/>
          </a:prstGeom>
        </p:spPr>
        <p:txBody>
          <a:bodyPr anchor="t" rtlCol="false" tIns="0" lIns="0" bIns="0" rIns="0">
            <a:spAutoFit/>
          </a:bodyPr>
          <a:lstStyle/>
          <a:p>
            <a:pPr algn="ctr">
              <a:lnSpc>
                <a:spcPts val="17675"/>
              </a:lnSpc>
            </a:pPr>
            <a:r>
              <a:rPr lang="en-US" b="true" sz="12625">
                <a:solidFill>
                  <a:srgbClr val="2E1B5B"/>
                </a:solidFill>
                <a:latin typeface="HK Modular"/>
                <a:ea typeface="HK Modular"/>
                <a:cs typeface="HK Modular"/>
                <a:sym typeface="HK Modular"/>
              </a:rPr>
              <a:t>VISION WALL</a:t>
            </a:r>
          </a:p>
        </p:txBody>
      </p:sp>
      <p:sp>
        <p:nvSpPr>
          <p:cNvPr name="Freeform 15" id="15"/>
          <p:cNvSpPr/>
          <p:nvPr/>
        </p:nvSpPr>
        <p:spPr>
          <a:xfrm flipH="false" flipV="false" rot="0">
            <a:off x="4430654" y="7382174"/>
            <a:ext cx="737982" cy="737982"/>
          </a:xfrm>
          <a:custGeom>
            <a:avLst/>
            <a:gdLst/>
            <a:ahLst/>
            <a:cxnLst/>
            <a:rect r="r" b="b" t="t" l="l"/>
            <a:pathLst>
              <a:path h="737982" w="737982">
                <a:moveTo>
                  <a:pt x="0" y="0"/>
                </a:moveTo>
                <a:lnTo>
                  <a:pt x="737981" y="0"/>
                </a:lnTo>
                <a:lnTo>
                  <a:pt x="737981" y="737982"/>
                </a:lnTo>
                <a:lnTo>
                  <a:pt x="0" y="7379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11914503" y="7382174"/>
            <a:ext cx="748490" cy="748490"/>
          </a:xfrm>
          <a:custGeom>
            <a:avLst/>
            <a:gdLst/>
            <a:ahLst/>
            <a:cxnLst/>
            <a:rect r="r" b="b" t="t" l="l"/>
            <a:pathLst>
              <a:path h="748490" w="748490">
                <a:moveTo>
                  <a:pt x="0" y="0"/>
                </a:moveTo>
                <a:lnTo>
                  <a:pt x="748490" y="0"/>
                </a:lnTo>
                <a:lnTo>
                  <a:pt x="748490" y="748489"/>
                </a:lnTo>
                <a:lnTo>
                  <a:pt x="0" y="74848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6854565" y="5810652"/>
            <a:ext cx="1533953" cy="2879433"/>
          </a:xfrm>
          <a:custGeom>
            <a:avLst/>
            <a:gdLst/>
            <a:ahLst/>
            <a:cxnLst/>
            <a:rect r="r" b="b" t="t" l="l"/>
            <a:pathLst>
              <a:path h="2879433" w="1533953">
                <a:moveTo>
                  <a:pt x="0" y="0"/>
                </a:moveTo>
                <a:lnTo>
                  <a:pt x="1533953" y="0"/>
                </a:lnTo>
                <a:lnTo>
                  <a:pt x="1533953" y="2879434"/>
                </a:lnTo>
                <a:lnTo>
                  <a:pt x="0" y="287943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9315147" y="5742126"/>
            <a:ext cx="1586538" cy="2947960"/>
          </a:xfrm>
          <a:custGeom>
            <a:avLst/>
            <a:gdLst/>
            <a:ahLst/>
            <a:cxnLst/>
            <a:rect r="r" b="b" t="t" l="l"/>
            <a:pathLst>
              <a:path h="2947960" w="1586538">
                <a:moveTo>
                  <a:pt x="0" y="0"/>
                </a:moveTo>
                <a:lnTo>
                  <a:pt x="1586539" y="0"/>
                </a:lnTo>
                <a:lnTo>
                  <a:pt x="1586539" y="2947960"/>
                </a:lnTo>
                <a:lnTo>
                  <a:pt x="0" y="294796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9" id="19"/>
          <p:cNvSpPr txBox="true"/>
          <p:nvPr/>
        </p:nvSpPr>
        <p:spPr>
          <a:xfrm rot="0">
            <a:off x="3463938" y="4410565"/>
            <a:ext cx="11360124" cy="869874"/>
          </a:xfrm>
          <a:prstGeom prst="rect">
            <a:avLst/>
          </a:prstGeom>
        </p:spPr>
        <p:txBody>
          <a:bodyPr anchor="t" rtlCol="false" tIns="0" lIns="0" bIns="0" rIns="0">
            <a:spAutoFit/>
          </a:bodyPr>
          <a:lstStyle/>
          <a:p>
            <a:pPr algn="ctr">
              <a:lnSpc>
                <a:spcPts val="3504"/>
              </a:lnSpc>
            </a:pPr>
            <a:r>
              <a:rPr lang="en-US" b="true" sz="2503">
                <a:solidFill>
                  <a:srgbClr val="2E1B5B"/>
                </a:solidFill>
                <a:latin typeface="Anonymous Pro Bold"/>
                <a:ea typeface="Anonymous Pro Bold"/>
                <a:cs typeface="Anonymous Pro Bold"/>
                <a:sym typeface="Anonymous Pro Bold"/>
              </a:rPr>
              <a:t>NICOLÁS REY ALONSO</a:t>
            </a:r>
          </a:p>
          <a:p>
            <a:pPr algn="ctr">
              <a:lnSpc>
                <a:spcPts val="3504"/>
              </a:lnSpc>
            </a:pPr>
            <a:r>
              <a:rPr lang="en-US" b="true" sz="2503">
                <a:solidFill>
                  <a:srgbClr val="2E1B5B"/>
                </a:solidFill>
                <a:latin typeface="Anonymous Pro Bold"/>
                <a:ea typeface="Anonymous Pro Bold"/>
                <a:cs typeface="Anonymous Pro Bold"/>
                <a:sym typeface="Anonymous Pro Bold"/>
              </a:rPr>
              <a:t>WAFA AZDAD TRIKI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5471885" y="6391386"/>
            <a:ext cx="13396040" cy="3263762"/>
          </a:xfrm>
          <a:custGeom>
            <a:avLst/>
            <a:gdLst/>
            <a:ahLst/>
            <a:cxnLst/>
            <a:rect r="r" b="b" t="t" l="l"/>
            <a:pathLst>
              <a:path h="3263762" w="13396040">
                <a:moveTo>
                  <a:pt x="0" y="0"/>
                </a:moveTo>
                <a:lnTo>
                  <a:pt x="13396040" y="0"/>
                </a:lnTo>
                <a:lnTo>
                  <a:pt x="13396040" y="3263762"/>
                </a:lnTo>
                <a:lnTo>
                  <a:pt x="0" y="326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47134" y="1652308"/>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42866" y="5601590"/>
            <a:ext cx="12232868" cy="5538153"/>
          </a:xfrm>
          <a:custGeom>
            <a:avLst/>
            <a:gdLst/>
            <a:ahLst/>
            <a:cxnLst/>
            <a:rect r="r" b="b" t="t" l="l"/>
            <a:pathLst>
              <a:path h="5538153" w="12232868">
                <a:moveTo>
                  <a:pt x="0" y="0"/>
                </a:moveTo>
                <a:lnTo>
                  <a:pt x="12232868" y="0"/>
                </a:lnTo>
                <a:lnTo>
                  <a:pt x="12232868" y="5538153"/>
                </a:lnTo>
                <a:lnTo>
                  <a:pt x="0" y="55381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7755" y="2815197"/>
            <a:ext cx="4802246" cy="6372998"/>
          </a:xfrm>
          <a:custGeom>
            <a:avLst/>
            <a:gdLst/>
            <a:ahLst/>
            <a:cxnLst/>
            <a:rect r="r" b="b" t="t" l="l"/>
            <a:pathLst>
              <a:path h="6372998" w="4802246">
                <a:moveTo>
                  <a:pt x="0" y="0"/>
                </a:moveTo>
                <a:lnTo>
                  <a:pt x="4802247" y="0"/>
                </a:lnTo>
                <a:lnTo>
                  <a:pt x="4802247" y="6372998"/>
                </a:lnTo>
                <a:lnTo>
                  <a:pt x="0" y="6372998"/>
                </a:lnTo>
                <a:lnTo>
                  <a:pt x="0" y="0"/>
                </a:lnTo>
                <a:close/>
              </a:path>
            </a:pathLst>
          </a:custGeom>
          <a:blipFill>
            <a:blip r:embed="rId6"/>
            <a:stretch>
              <a:fillRect l="0" t="0" r="0" b="0"/>
            </a:stretch>
          </a:blipFill>
        </p:spPr>
      </p:sp>
      <p:pic>
        <p:nvPicPr>
          <p:cNvPr name="Picture 6" id="6">
            <a:hlinkClick action="ppaction://media"/>
          </p:cNvPr>
          <p:cNvPicPr>
            <a:picLocks noChangeAspect="true"/>
          </p:cNvPicPr>
          <p:nvPr>
            <a:videoFile r:link="rId8"/>
            <p:extLst>
              <p:ext uri="{DAA4B4D4-6D71-4841-9C94-3DE7FCFB9230}">
                <p14:media xmlns:p14="http://schemas.microsoft.com/office/powerpoint/2010/main" r:embed="rId9">
                  <p14:trim st="4630.0000" end="0.0000"/>
                </p14:media>
              </p:ext>
            </p:extLst>
          </p:nvPr>
        </p:nvPicPr>
        <p:blipFill>
          <a:blip r:embed="rId7"/>
          <a:srcRect l="0" t="0" r="0" b="0"/>
          <a:stretch>
            <a:fillRect/>
          </a:stretch>
        </p:blipFill>
        <p:spPr>
          <a:xfrm flipH="false" flipV="false" rot="0">
            <a:off x="9788247" y="462644"/>
            <a:ext cx="8137627" cy="9192504"/>
          </a:xfrm>
          <a:prstGeom prst="rect">
            <a:avLst/>
          </a:prstGeom>
        </p:spPr>
      </p:pic>
      <p:sp>
        <p:nvSpPr>
          <p:cNvPr name="TextBox 7" id="7"/>
          <p:cNvSpPr txBox="true"/>
          <p:nvPr/>
        </p:nvSpPr>
        <p:spPr>
          <a:xfrm rot="0">
            <a:off x="-4186437" y="-142873"/>
            <a:ext cx="13796520" cy="1795181"/>
          </a:xfrm>
          <a:prstGeom prst="rect">
            <a:avLst/>
          </a:prstGeom>
        </p:spPr>
        <p:txBody>
          <a:bodyPr anchor="t" rtlCol="false" tIns="0" lIns="0" bIns="0" rIns="0">
            <a:spAutoFit/>
          </a:bodyPr>
          <a:lstStyle/>
          <a:p>
            <a:pPr algn="ctr" marL="0" indent="0" lvl="0">
              <a:lnSpc>
                <a:spcPts val="14652"/>
              </a:lnSpc>
              <a:spcBef>
                <a:spcPct val="0"/>
              </a:spcBef>
            </a:pPr>
            <a:r>
              <a:rPr lang="en-US" sz="10465">
                <a:solidFill>
                  <a:srgbClr val="2E1B5B"/>
                </a:solidFill>
                <a:latin typeface="HK Modular"/>
                <a:ea typeface="HK Modular"/>
                <a:cs typeface="HK Modular"/>
                <a:sym typeface="HK Modular"/>
              </a:rPr>
              <a:t>ET</a:t>
            </a:r>
          </a:p>
        </p:txBody>
      </p:sp>
      <p:sp>
        <p:nvSpPr>
          <p:cNvPr name="TextBox 8" id="8"/>
          <p:cNvSpPr txBox="true"/>
          <p:nvPr/>
        </p:nvSpPr>
        <p:spPr>
          <a:xfrm rot="0">
            <a:off x="1677755" y="1668845"/>
            <a:ext cx="5385078" cy="564907"/>
          </a:xfrm>
          <a:prstGeom prst="rect">
            <a:avLst/>
          </a:prstGeom>
        </p:spPr>
        <p:txBody>
          <a:bodyPr anchor="t" rtlCol="false" tIns="0" lIns="0" bIns="0" rIns="0">
            <a:spAutoFit/>
          </a:bodyPr>
          <a:lstStyle/>
          <a:p>
            <a:pPr algn="ctr">
              <a:lnSpc>
                <a:spcPts val="4563"/>
              </a:lnSpc>
              <a:spcBef>
                <a:spcPct val="0"/>
              </a:spcBef>
            </a:pPr>
            <a:r>
              <a:rPr lang="en-US" b="true" sz="3259">
                <a:solidFill>
                  <a:srgbClr val="2E1B5B"/>
                </a:solidFill>
                <a:latin typeface="Anonymous Pro Bold"/>
                <a:ea typeface="Anonymous Pro Bold"/>
                <a:cs typeface="Anonymous Pro Bold"/>
                <a:sym typeface="Anonymous Pro Bold"/>
              </a:rPr>
              <a:t>Ciencia Ficción - “E.T.”</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5471885" y="6391386"/>
            <a:ext cx="13396040" cy="3263762"/>
          </a:xfrm>
          <a:custGeom>
            <a:avLst/>
            <a:gdLst/>
            <a:ahLst/>
            <a:cxnLst/>
            <a:rect r="r" b="b" t="t" l="l"/>
            <a:pathLst>
              <a:path h="3263762" w="13396040">
                <a:moveTo>
                  <a:pt x="0" y="0"/>
                </a:moveTo>
                <a:lnTo>
                  <a:pt x="13396040" y="0"/>
                </a:lnTo>
                <a:lnTo>
                  <a:pt x="13396040" y="3263762"/>
                </a:lnTo>
                <a:lnTo>
                  <a:pt x="0" y="326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47134" y="1652308"/>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42866" y="5601590"/>
            <a:ext cx="12232868" cy="5538153"/>
          </a:xfrm>
          <a:custGeom>
            <a:avLst/>
            <a:gdLst/>
            <a:ahLst/>
            <a:cxnLst/>
            <a:rect r="r" b="b" t="t" l="l"/>
            <a:pathLst>
              <a:path h="5538153" w="12232868">
                <a:moveTo>
                  <a:pt x="0" y="0"/>
                </a:moveTo>
                <a:lnTo>
                  <a:pt x="12232868" y="0"/>
                </a:lnTo>
                <a:lnTo>
                  <a:pt x="12232868" y="5538153"/>
                </a:lnTo>
                <a:lnTo>
                  <a:pt x="0" y="55381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12463" y="2815197"/>
            <a:ext cx="5795281" cy="5974702"/>
          </a:xfrm>
          <a:custGeom>
            <a:avLst/>
            <a:gdLst/>
            <a:ahLst/>
            <a:cxnLst/>
            <a:rect r="r" b="b" t="t" l="l"/>
            <a:pathLst>
              <a:path h="5974702" w="5795281">
                <a:moveTo>
                  <a:pt x="0" y="0"/>
                </a:moveTo>
                <a:lnTo>
                  <a:pt x="5795282" y="0"/>
                </a:lnTo>
                <a:lnTo>
                  <a:pt x="5795282" y="5974702"/>
                </a:lnTo>
                <a:lnTo>
                  <a:pt x="0" y="5974702"/>
                </a:lnTo>
                <a:lnTo>
                  <a:pt x="0" y="0"/>
                </a:lnTo>
                <a:close/>
              </a:path>
            </a:pathLst>
          </a:custGeom>
          <a:blipFill>
            <a:blip r:embed="rId6"/>
            <a:stretch>
              <a:fillRect l="0" t="0" r="0" b="0"/>
            </a:stretch>
          </a:blipFill>
        </p:spPr>
      </p:sp>
      <p:pic>
        <p:nvPicPr>
          <p:cNvPr name="Picture 6" id="6">
            <a:hlinkClick action="ppaction://media"/>
          </p:cNvPr>
          <p:cNvPicPr>
            <a:picLocks noChangeAspect="true"/>
          </p:cNvPicPr>
          <p:nvPr>
            <a:videoFile r:link="rId8"/>
            <p:extLst>
              <p:ext uri="{DAA4B4D4-6D71-4841-9C94-3DE7FCFB9230}">
                <p14:media xmlns:p14="http://schemas.microsoft.com/office/powerpoint/2010/main" r:embed="rId9">
                  <p14:trim st="3170.0000" end="0.0000"/>
                </p14:media>
              </p:ext>
            </p:extLst>
          </p:nvPr>
        </p:nvPicPr>
        <p:blipFill>
          <a:blip r:embed="rId7"/>
          <a:srcRect l="0" t="0" r="0" b="0"/>
          <a:stretch>
            <a:fillRect/>
          </a:stretch>
        </p:blipFill>
        <p:spPr>
          <a:xfrm flipH="false" flipV="false" rot="0">
            <a:off x="9144000" y="662519"/>
            <a:ext cx="8684397" cy="8595781"/>
          </a:xfrm>
          <a:prstGeom prst="rect">
            <a:avLst/>
          </a:prstGeom>
        </p:spPr>
      </p:pic>
      <p:sp>
        <p:nvSpPr>
          <p:cNvPr name="TextBox 7" id="7"/>
          <p:cNvSpPr txBox="true"/>
          <p:nvPr/>
        </p:nvSpPr>
        <p:spPr>
          <a:xfrm rot="0">
            <a:off x="-2653654" y="-142873"/>
            <a:ext cx="13796520" cy="1795181"/>
          </a:xfrm>
          <a:prstGeom prst="rect">
            <a:avLst/>
          </a:prstGeom>
        </p:spPr>
        <p:txBody>
          <a:bodyPr anchor="t" rtlCol="false" tIns="0" lIns="0" bIns="0" rIns="0">
            <a:spAutoFit/>
          </a:bodyPr>
          <a:lstStyle/>
          <a:p>
            <a:pPr algn="ctr" marL="0" indent="0" lvl="0">
              <a:lnSpc>
                <a:spcPts val="14652"/>
              </a:lnSpc>
              <a:spcBef>
                <a:spcPct val="0"/>
              </a:spcBef>
            </a:pPr>
            <a:r>
              <a:rPr lang="en-US" sz="10465">
                <a:solidFill>
                  <a:srgbClr val="2E1B5B"/>
                </a:solidFill>
                <a:latin typeface="HK Modular"/>
                <a:ea typeface="HK Modular"/>
                <a:cs typeface="HK Modular"/>
                <a:sym typeface="HK Modular"/>
              </a:rPr>
              <a:t>HOMER</a:t>
            </a:r>
          </a:p>
        </p:txBody>
      </p:sp>
      <p:sp>
        <p:nvSpPr>
          <p:cNvPr name="TextBox 8" id="8"/>
          <p:cNvSpPr txBox="true"/>
          <p:nvPr/>
        </p:nvSpPr>
        <p:spPr>
          <a:xfrm rot="0">
            <a:off x="1432843" y="1668845"/>
            <a:ext cx="5874901" cy="564907"/>
          </a:xfrm>
          <a:prstGeom prst="rect">
            <a:avLst/>
          </a:prstGeom>
        </p:spPr>
        <p:txBody>
          <a:bodyPr anchor="t" rtlCol="false" tIns="0" lIns="0" bIns="0" rIns="0">
            <a:spAutoFit/>
          </a:bodyPr>
          <a:lstStyle/>
          <a:p>
            <a:pPr algn="ctr">
              <a:lnSpc>
                <a:spcPts val="4563"/>
              </a:lnSpc>
              <a:spcBef>
                <a:spcPct val="0"/>
              </a:spcBef>
            </a:pPr>
            <a:r>
              <a:rPr lang="en-US" b="true" sz="3259">
                <a:solidFill>
                  <a:srgbClr val="2E1B5B"/>
                </a:solidFill>
                <a:latin typeface="Anonymous Pro Bold"/>
                <a:ea typeface="Anonymous Pro Bold"/>
                <a:cs typeface="Anonymous Pro Bold"/>
                <a:sym typeface="Anonymous Pro Bold"/>
              </a:rPr>
              <a:t>A</a:t>
            </a:r>
            <a:r>
              <a:rPr lang="en-US" b="true" sz="3259">
                <a:solidFill>
                  <a:srgbClr val="2E1B5B"/>
                </a:solidFill>
                <a:latin typeface="Anonymous Pro Bold"/>
                <a:ea typeface="Anonymous Pro Bold"/>
                <a:cs typeface="Anonymous Pro Bold"/>
                <a:sym typeface="Anonymous Pro Bold"/>
              </a:rPr>
              <a:t>nimación - “The Simpsons”</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5471885" y="6391386"/>
            <a:ext cx="13396040" cy="3263762"/>
          </a:xfrm>
          <a:custGeom>
            <a:avLst/>
            <a:gdLst/>
            <a:ahLst/>
            <a:cxnLst/>
            <a:rect r="r" b="b" t="t" l="l"/>
            <a:pathLst>
              <a:path h="3263762" w="13396040">
                <a:moveTo>
                  <a:pt x="0" y="0"/>
                </a:moveTo>
                <a:lnTo>
                  <a:pt x="13396040" y="0"/>
                </a:lnTo>
                <a:lnTo>
                  <a:pt x="13396040" y="3263762"/>
                </a:lnTo>
                <a:lnTo>
                  <a:pt x="0" y="326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47134" y="1652308"/>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42866" y="5601590"/>
            <a:ext cx="12232868" cy="5538153"/>
          </a:xfrm>
          <a:custGeom>
            <a:avLst/>
            <a:gdLst/>
            <a:ahLst/>
            <a:cxnLst/>
            <a:rect r="r" b="b" t="t" l="l"/>
            <a:pathLst>
              <a:path h="5538153" w="12232868">
                <a:moveTo>
                  <a:pt x="0" y="0"/>
                </a:moveTo>
                <a:lnTo>
                  <a:pt x="12232868" y="0"/>
                </a:lnTo>
                <a:lnTo>
                  <a:pt x="12232868" y="5538153"/>
                </a:lnTo>
                <a:lnTo>
                  <a:pt x="0" y="55381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26135" y="2556743"/>
            <a:ext cx="5839812" cy="6089693"/>
          </a:xfrm>
          <a:custGeom>
            <a:avLst/>
            <a:gdLst/>
            <a:ahLst/>
            <a:cxnLst/>
            <a:rect r="r" b="b" t="t" l="l"/>
            <a:pathLst>
              <a:path h="6089693" w="5839812">
                <a:moveTo>
                  <a:pt x="0" y="0"/>
                </a:moveTo>
                <a:lnTo>
                  <a:pt x="5839812" y="0"/>
                </a:lnTo>
                <a:lnTo>
                  <a:pt x="5839812" y="6089693"/>
                </a:lnTo>
                <a:lnTo>
                  <a:pt x="0" y="6089693"/>
                </a:lnTo>
                <a:lnTo>
                  <a:pt x="0" y="0"/>
                </a:lnTo>
                <a:close/>
              </a:path>
            </a:pathLst>
          </a:custGeom>
          <a:blipFill>
            <a:blip r:embed="rId6"/>
            <a:stretch>
              <a:fillRect l="0" t="0" r="0" b="0"/>
            </a:stretch>
          </a:blipFill>
        </p:spPr>
      </p:sp>
      <p:pic>
        <p:nvPicPr>
          <p:cNvPr name="Picture 6" id="6">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8942294" y="801486"/>
            <a:ext cx="9003837" cy="8684029"/>
          </a:xfrm>
          <a:prstGeom prst="rect">
            <a:avLst/>
          </a:prstGeom>
        </p:spPr>
      </p:pic>
      <p:sp>
        <p:nvSpPr>
          <p:cNvPr name="TextBox 7" id="7"/>
          <p:cNvSpPr txBox="true"/>
          <p:nvPr/>
        </p:nvSpPr>
        <p:spPr>
          <a:xfrm rot="0">
            <a:off x="-3482889" y="-142873"/>
            <a:ext cx="13796520" cy="1795181"/>
          </a:xfrm>
          <a:prstGeom prst="rect">
            <a:avLst/>
          </a:prstGeom>
        </p:spPr>
        <p:txBody>
          <a:bodyPr anchor="t" rtlCol="false" tIns="0" lIns="0" bIns="0" rIns="0">
            <a:spAutoFit/>
          </a:bodyPr>
          <a:lstStyle/>
          <a:p>
            <a:pPr algn="ctr" marL="0" indent="0" lvl="0">
              <a:lnSpc>
                <a:spcPts val="14652"/>
              </a:lnSpc>
              <a:spcBef>
                <a:spcPct val="0"/>
              </a:spcBef>
            </a:pPr>
            <a:r>
              <a:rPr lang="en-US" sz="10465">
                <a:solidFill>
                  <a:srgbClr val="2E1B5B"/>
                </a:solidFill>
                <a:latin typeface="HK Modular"/>
                <a:ea typeface="HK Modular"/>
                <a:cs typeface="HK Modular"/>
                <a:sym typeface="HK Modular"/>
              </a:rPr>
              <a:t>SAW </a:t>
            </a:r>
          </a:p>
        </p:txBody>
      </p:sp>
      <p:sp>
        <p:nvSpPr>
          <p:cNvPr name="TextBox 8" id="8"/>
          <p:cNvSpPr txBox="true"/>
          <p:nvPr/>
        </p:nvSpPr>
        <p:spPr>
          <a:xfrm rot="0">
            <a:off x="1445228" y="1668845"/>
            <a:ext cx="4971098" cy="564907"/>
          </a:xfrm>
          <a:prstGeom prst="rect">
            <a:avLst/>
          </a:prstGeom>
        </p:spPr>
        <p:txBody>
          <a:bodyPr anchor="t" rtlCol="false" tIns="0" lIns="0" bIns="0" rIns="0">
            <a:spAutoFit/>
          </a:bodyPr>
          <a:lstStyle/>
          <a:p>
            <a:pPr algn="ctr">
              <a:lnSpc>
                <a:spcPts val="4563"/>
              </a:lnSpc>
              <a:spcBef>
                <a:spcPct val="0"/>
              </a:spcBef>
            </a:pPr>
            <a:r>
              <a:rPr lang="en-US" b="true" sz="3259">
                <a:solidFill>
                  <a:srgbClr val="2E1B5B"/>
                </a:solidFill>
                <a:latin typeface="Anonymous Pro Bold"/>
                <a:ea typeface="Anonymous Pro Bold"/>
                <a:cs typeface="Anonymous Pro Bold"/>
                <a:sym typeface="Anonymous Pro Bold"/>
              </a:rPr>
              <a:t>C</a:t>
            </a:r>
            <a:r>
              <a:rPr lang="en-US" b="true" sz="3259">
                <a:solidFill>
                  <a:srgbClr val="2E1B5B"/>
                </a:solidFill>
                <a:latin typeface="Anonymous Pro Bold"/>
                <a:ea typeface="Anonymous Pro Bold"/>
                <a:cs typeface="Anonymous Pro Bold"/>
                <a:sym typeface="Anonymous Pro Bold"/>
              </a:rPr>
              <a:t>ine de Horror - “Saw”</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667" t="8115" r="8590" b="2142"/>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973835" y="2834088"/>
            <a:ext cx="14340329" cy="4986383"/>
            <a:chOff x="0" y="0"/>
            <a:chExt cx="3776877" cy="1313286"/>
          </a:xfrm>
        </p:grpSpPr>
        <p:sp>
          <p:nvSpPr>
            <p:cNvPr name="Freeform 6" id="6"/>
            <p:cNvSpPr/>
            <p:nvPr/>
          </p:nvSpPr>
          <p:spPr>
            <a:xfrm flipH="false" flipV="false" rot="0">
              <a:off x="0" y="0"/>
              <a:ext cx="3776877" cy="1313286"/>
            </a:xfrm>
            <a:custGeom>
              <a:avLst/>
              <a:gdLst/>
              <a:ahLst/>
              <a:cxnLst/>
              <a:rect r="r" b="b" t="t" l="l"/>
              <a:pathLst>
                <a:path h="1313286" w="3776877">
                  <a:moveTo>
                    <a:pt x="0" y="0"/>
                  </a:moveTo>
                  <a:lnTo>
                    <a:pt x="3776877" y="0"/>
                  </a:lnTo>
                  <a:lnTo>
                    <a:pt x="3776877" y="1313286"/>
                  </a:lnTo>
                  <a:lnTo>
                    <a:pt x="0" y="1313286"/>
                  </a:lnTo>
                  <a:close/>
                </a:path>
              </a:pathLst>
            </a:custGeom>
            <a:solidFill>
              <a:srgbClr val="F0F9FF"/>
            </a:solidFill>
            <a:ln cap="sq">
              <a:noFill/>
              <a:prstDash val="solid"/>
              <a:miter/>
            </a:ln>
          </p:spPr>
        </p:sp>
        <p:sp>
          <p:nvSpPr>
            <p:cNvPr name="TextBox 7" id="7"/>
            <p:cNvSpPr txBox="true"/>
            <p:nvPr/>
          </p:nvSpPr>
          <p:spPr>
            <a:xfrm>
              <a:off x="0" y="-47625"/>
              <a:ext cx="3776877" cy="1360911"/>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8" id="8"/>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48991" y="5494654"/>
            <a:ext cx="1649689" cy="3217479"/>
          </a:xfrm>
          <a:custGeom>
            <a:avLst/>
            <a:gdLst/>
            <a:ahLst/>
            <a:cxnLst/>
            <a:rect r="r" b="b" t="t" l="l"/>
            <a:pathLst>
              <a:path h="3217479" w="1649689">
                <a:moveTo>
                  <a:pt x="0" y="0"/>
                </a:moveTo>
                <a:lnTo>
                  <a:pt x="1649689" y="0"/>
                </a:lnTo>
                <a:lnTo>
                  <a:pt x="1649689" y="3217479"/>
                </a:lnTo>
                <a:lnTo>
                  <a:pt x="0" y="32174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615252" y="1492034"/>
            <a:ext cx="9057496" cy="6034557"/>
          </a:xfrm>
          <a:custGeom>
            <a:avLst/>
            <a:gdLst/>
            <a:ahLst/>
            <a:cxnLst/>
            <a:rect r="r" b="b" t="t" l="l"/>
            <a:pathLst>
              <a:path h="6034557" w="9057496">
                <a:moveTo>
                  <a:pt x="0" y="0"/>
                </a:moveTo>
                <a:lnTo>
                  <a:pt x="9057496" y="0"/>
                </a:lnTo>
                <a:lnTo>
                  <a:pt x="9057496" y="6034557"/>
                </a:lnTo>
                <a:lnTo>
                  <a:pt x="0" y="6034557"/>
                </a:lnTo>
                <a:lnTo>
                  <a:pt x="0" y="0"/>
                </a:lnTo>
                <a:close/>
              </a:path>
            </a:pathLst>
          </a:custGeom>
          <a:blipFill>
            <a:blip r:embed="rId10"/>
            <a:stretch>
              <a:fillRect l="0" t="0" r="0" b="0"/>
            </a:stretch>
          </a:blipFill>
        </p:spPr>
      </p:sp>
      <p:sp>
        <p:nvSpPr>
          <p:cNvPr name="TextBox 11" id="11"/>
          <p:cNvSpPr txBox="true"/>
          <p:nvPr/>
        </p:nvSpPr>
        <p:spPr>
          <a:xfrm rot="0">
            <a:off x="2237599" y="1234434"/>
            <a:ext cx="13812802" cy="1266279"/>
          </a:xfrm>
          <a:prstGeom prst="rect">
            <a:avLst/>
          </a:prstGeom>
        </p:spPr>
        <p:txBody>
          <a:bodyPr anchor="t" rtlCol="false" tIns="0" lIns="0" bIns="0" rIns="0">
            <a:spAutoFit/>
          </a:bodyPr>
          <a:lstStyle/>
          <a:p>
            <a:pPr algn="ctr" marL="0" indent="0" lvl="0">
              <a:lnSpc>
                <a:spcPts val="10381"/>
              </a:lnSpc>
              <a:spcBef>
                <a:spcPct val="0"/>
              </a:spcBef>
            </a:pPr>
            <a:r>
              <a:rPr lang="en-US" sz="7415">
                <a:solidFill>
                  <a:srgbClr val="2E1B5B"/>
                </a:solidFill>
                <a:latin typeface="HK Modular"/>
                <a:ea typeface="HK Modular"/>
                <a:cs typeface="HK Modular"/>
                <a:sym typeface="HK Modular"/>
              </a:rPr>
              <a:t>DEMO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1503880" y="5945354"/>
            <a:ext cx="2553980" cy="3312946"/>
          </a:xfrm>
          <a:custGeom>
            <a:avLst/>
            <a:gdLst/>
            <a:ahLst/>
            <a:cxnLst/>
            <a:rect r="r" b="b" t="t" l="l"/>
            <a:pathLst>
              <a:path h="3312946" w="2553980">
                <a:moveTo>
                  <a:pt x="0" y="0"/>
                </a:moveTo>
                <a:lnTo>
                  <a:pt x="2553980" y="0"/>
                </a:lnTo>
                <a:lnTo>
                  <a:pt x="2553980" y="3312946"/>
                </a:lnTo>
                <a:lnTo>
                  <a:pt x="0" y="33129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287" y="8832338"/>
            <a:ext cx="8821166" cy="2277465"/>
          </a:xfrm>
          <a:custGeom>
            <a:avLst/>
            <a:gdLst/>
            <a:ahLst/>
            <a:cxnLst/>
            <a:rect r="r" b="b" t="t" l="l"/>
            <a:pathLst>
              <a:path h="2277465" w="8821166">
                <a:moveTo>
                  <a:pt x="0" y="0"/>
                </a:moveTo>
                <a:lnTo>
                  <a:pt x="8821166" y="0"/>
                </a:lnTo>
                <a:lnTo>
                  <a:pt x="8821166" y="2277465"/>
                </a:lnTo>
                <a:lnTo>
                  <a:pt x="0" y="2277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64011" y="0"/>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794864" y="-108447"/>
            <a:ext cx="669147" cy="1795274"/>
          </a:xfrm>
          <a:custGeom>
            <a:avLst/>
            <a:gdLst/>
            <a:ahLst/>
            <a:cxnLst/>
            <a:rect r="r" b="b" t="t" l="l"/>
            <a:pathLst>
              <a:path h="1795274" w="669147">
                <a:moveTo>
                  <a:pt x="0" y="0"/>
                </a:moveTo>
                <a:lnTo>
                  <a:pt x="669147" y="0"/>
                </a:lnTo>
                <a:lnTo>
                  <a:pt x="669147" y="1795274"/>
                </a:lnTo>
                <a:lnTo>
                  <a:pt x="0" y="17952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944976" y="5945354"/>
            <a:ext cx="2553980" cy="3312946"/>
          </a:xfrm>
          <a:custGeom>
            <a:avLst/>
            <a:gdLst/>
            <a:ahLst/>
            <a:cxnLst/>
            <a:rect r="r" b="b" t="t" l="l"/>
            <a:pathLst>
              <a:path h="3312946" w="2553980">
                <a:moveTo>
                  <a:pt x="0" y="0"/>
                </a:moveTo>
                <a:lnTo>
                  <a:pt x="2553980" y="0"/>
                </a:lnTo>
                <a:lnTo>
                  <a:pt x="2553980" y="3312946"/>
                </a:lnTo>
                <a:lnTo>
                  <a:pt x="0" y="33129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534393" y="8832338"/>
            <a:ext cx="8821166" cy="2277465"/>
          </a:xfrm>
          <a:custGeom>
            <a:avLst/>
            <a:gdLst/>
            <a:ahLst/>
            <a:cxnLst/>
            <a:rect r="r" b="b" t="t" l="l"/>
            <a:pathLst>
              <a:path h="2277465" w="8821166">
                <a:moveTo>
                  <a:pt x="0" y="0"/>
                </a:moveTo>
                <a:lnTo>
                  <a:pt x="8821166" y="0"/>
                </a:lnTo>
                <a:lnTo>
                  <a:pt x="8821166" y="2277465"/>
                </a:lnTo>
                <a:lnTo>
                  <a:pt x="0" y="2277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804870" y="3611408"/>
            <a:ext cx="7738610" cy="5372144"/>
            <a:chOff x="0" y="0"/>
            <a:chExt cx="1917132" cy="1330873"/>
          </a:xfrm>
        </p:grpSpPr>
        <p:sp>
          <p:nvSpPr>
            <p:cNvPr name="Freeform 9" id="9"/>
            <p:cNvSpPr/>
            <p:nvPr/>
          </p:nvSpPr>
          <p:spPr>
            <a:xfrm flipH="false" flipV="false" rot="0">
              <a:off x="0" y="0"/>
              <a:ext cx="1917132" cy="1330873"/>
            </a:xfrm>
            <a:custGeom>
              <a:avLst/>
              <a:gdLst/>
              <a:ahLst/>
              <a:cxnLst/>
              <a:rect r="r" b="b" t="t" l="l"/>
              <a:pathLst>
                <a:path h="1330873" w="1917132">
                  <a:moveTo>
                    <a:pt x="1917132" y="0"/>
                  </a:moveTo>
                  <a:lnTo>
                    <a:pt x="0" y="0"/>
                  </a:lnTo>
                  <a:lnTo>
                    <a:pt x="0" y="1142913"/>
                  </a:lnTo>
                  <a:lnTo>
                    <a:pt x="157480" y="1142913"/>
                  </a:lnTo>
                  <a:lnTo>
                    <a:pt x="157480" y="1330873"/>
                  </a:lnTo>
                  <a:lnTo>
                    <a:pt x="463550" y="1142913"/>
                  </a:lnTo>
                  <a:lnTo>
                    <a:pt x="1917132" y="1142913"/>
                  </a:lnTo>
                  <a:lnTo>
                    <a:pt x="1917132" y="0"/>
                  </a:lnTo>
                  <a:close/>
                </a:path>
              </a:pathLst>
            </a:custGeom>
            <a:solidFill>
              <a:srgbClr val="006D40"/>
            </a:solidFill>
          </p:spPr>
        </p:sp>
        <p:sp>
          <p:nvSpPr>
            <p:cNvPr name="TextBox 10" id="10"/>
            <p:cNvSpPr txBox="true"/>
            <p:nvPr/>
          </p:nvSpPr>
          <p:spPr>
            <a:xfrm>
              <a:off x="0" y="-47625"/>
              <a:ext cx="1917132" cy="1187998"/>
            </a:xfrm>
            <a:prstGeom prst="rect">
              <a:avLst/>
            </a:prstGeom>
          </p:spPr>
          <p:txBody>
            <a:bodyPr anchor="ctr" rtlCol="false" tIns="50800" lIns="50800" bIns="50800" rIns="50800"/>
            <a:lstStyle/>
            <a:p>
              <a:pPr algn="ctr">
                <a:lnSpc>
                  <a:spcPts val="3214"/>
                </a:lnSpc>
              </a:pPr>
            </a:p>
          </p:txBody>
        </p:sp>
      </p:grpSp>
      <p:sp>
        <p:nvSpPr>
          <p:cNvPr name="TextBox 11" id="11"/>
          <p:cNvSpPr txBox="true"/>
          <p:nvPr/>
        </p:nvSpPr>
        <p:spPr>
          <a:xfrm rot="0">
            <a:off x="2572289" y="1831164"/>
            <a:ext cx="13143421" cy="1542490"/>
          </a:xfrm>
          <a:prstGeom prst="rect">
            <a:avLst/>
          </a:prstGeom>
        </p:spPr>
        <p:txBody>
          <a:bodyPr anchor="t" rtlCol="false" tIns="0" lIns="0" bIns="0" rIns="0">
            <a:spAutoFit/>
          </a:bodyPr>
          <a:lstStyle/>
          <a:p>
            <a:pPr algn="ctr">
              <a:lnSpc>
                <a:spcPts val="12630"/>
              </a:lnSpc>
            </a:pPr>
            <a:r>
              <a:rPr lang="en-US" b="true" sz="9022">
                <a:solidFill>
                  <a:srgbClr val="205732"/>
                </a:solidFill>
                <a:latin typeface="HK Modular"/>
                <a:ea typeface="HK Modular"/>
                <a:cs typeface="HK Modular"/>
                <a:sym typeface="HK Modular"/>
              </a:rPr>
              <a:t>CONCLUSIÓN</a:t>
            </a:r>
          </a:p>
        </p:txBody>
      </p:sp>
      <p:sp>
        <p:nvSpPr>
          <p:cNvPr name="TextBox 12" id="12"/>
          <p:cNvSpPr txBox="true"/>
          <p:nvPr/>
        </p:nvSpPr>
        <p:spPr>
          <a:xfrm rot="0">
            <a:off x="5369868" y="3746436"/>
            <a:ext cx="6608615" cy="4331161"/>
          </a:xfrm>
          <a:prstGeom prst="rect">
            <a:avLst/>
          </a:prstGeom>
        </p:spPr>
        <p:txBody>
          <a:bodyPr anchor="t" rtlCol="false" tIns="0" lIns="0" bIns="0" rIns="0">
            <a:spAutoFit/>
          </a:bodyPr>
          <a:lstStyle/>
          <a:p>
            <a:pPr algn="ctr">
              <a:lnSpc>
                <a:spcPts val="4349"/>
              </a:lnSpc>
            </a:pPr>
            <a:r>
              <a:rPr lang="en-US" sz="3106">
                <a:solidFill>
                  <a:srgbClr val="FFFFFF"/>
                </a:solidFill>
                <a:latin typeface="Anonymous Pro"/>
                <a:ea typeface="Anonymous Pro"/>
                <a:cs typeface="Anonymous Pro"/>
                <a:sym typeface="Anonymous Pro"/>
              </a:rPr>
              <a:t>El desarrollo de Vision Wall nos ha supuesto un gran reto. A pesar de ello hemos sido capaces con los conocimientos adquiridos a lo largo de esta asignatura y de otras de realizar satisfactoriamente este proyecto </a:t>
            </a:r>
          </a:p>
        </p:txBody>
      </p:sp>
      <p:sp>
        <p:nvSpPr>
          <p:cNvPr name="Freeform 13" id="13"/>
          <p:cNvSpPr/>
          <p:nvPr/>
        </p:nvSpPr>
        <p:spPr>
          <a:xfrm flipH="false" flipV="false" rot="0">
            <a:off x="1209727" y="-843413"/>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540580" y="-951860"/>
            <a:ext cx="669147" cy="1795274"/>
          </a:xfrm>
          <a:custGeom>
            <a:avLst/>
            <a:gdLst/>
            <a:ahLst/>
            <a:cxnLst/>
            <a:rect r="r" b="b" t="t" l="l"/>
            <a:pathLst>
              <a:path h="1795274" w="669147">
                <a:moveTo>
                  <a:pt x="0" y="0"/>
                </a:moveTo>
                <a:lnTo>
                  <a:pt x="669147" y="0"/>
                </a:lnTo>
                <a:lnTo>
                  <a:pt x="669147" y="1795273"/>
                </a:lnTo>
                <a:lnTo>
                  <a:pt x="0" y="1795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30000"/>
        </a:solidFill>
      </p:bgPr>
    </p:bg>
    <p:spTree>
      <p:nvGrpSpPr>
        <p:cNvPr id="1" name=""/>
        <p:cNvGrpSpPr/>
        <p:nvPr/>
      </p:nvGrpSpPr>
      <p:grpSpPr>
        <a:xfrm>
          <a:off x="0" y="0"/>
          <a:ext cx="0" cy="0"/>
          <a:chOff x="0" y="0"/>
          <a:chExt cx="0" cy="0"/>
        </a:xfrm>
      </p:grpSpPr>
      <p:grpSp>
        <p:nvGrpSpPr>
          <p:cNvPr name="Group 2" id="2"/>
          <p:cNvGrpSpPr/>
          <p:nvPr/>
        </p:nvGrpSpPr>
        <p:grpSpPr>
          <a:xfrm rot="0">
            <a:off x="-77519" y="5655447"/>
            <a:ext cx="18443039" cy="5613191"/>
            <a:chOff x="0" y="0"/>
            <a:chExt cx="4857426" cy="1478371"/>
          </a:xfrm>
        </p:grpSpPr>
        <p:sp>
          <p:nvSpPr>
            <p:cNvPr name="Freeform 3" id="3"/>
            <p:cNvSpPr/>
            <p:nvPr/>
          </p:nvSpPr>
          <p:spPr>
            <a:xfrm flipH="false" flipV="false" rot="0">
              <a:off x="0" y="0"/>
              <a:ext cx="4857426" cy="1478371"/>
            </a:xfrm>
            <a:custGeom>
              <a:avLst/>
              <a:gdLst/>
              <a:ahLst/>
              <a:cxnLst/>
              <a:rect r="r" b="b" t="t" l="l"/>
              <a:pathLst>
                <a:path h="1478371" w="4857426">
                  <a:moveTo>
                    <a:pt x="0" y="0"/>
                  </a:moveTo>
                  <a:lnTo>
                    <a:pt x="4857426" y="0"/>
                  </a:lnTo>
                  <a:lnTo>
                    <a:pt x="4857426" y="1478371"/>
                  </a:lnTo>
                  <a:lnTo>
                    <a:pt x="0" y="1478371"/>
                  </a:lnTo>
                  <a:close/>
                </a:path>
              </a:pathLst>
            </a:custGeom>
            <a:solidFill>
              <a:srgbClr val="AF0707"/>
            </a:solidFill>
          </p:spPr>
        </p:sp>
        <p:sp>
          <p:nvSpPr>
            <p:cNvPr name="TextBox 4" id="4"/>
            <p:cNvSpPr txBox="true"/>
            <p:nvPr/>
          </p:nvSpPr>
          <p:spPr>
            <a:xfrm>
              <a:off x="0" y="-47625"/>
              <a:ext cx="4857426" cy="1525996"/>
            </a:xfrm>
            <a:prstGeom prst="rect">
              <a:avLst/>
            </a:prstGeom>
          </p:spPr>
          <p:txBody>
            <a:bodyPr anchor="ctr" rtlCol="false" tIns="50800" lIns="50800" bIns="50800" rIns="50800"/>
            <a:lstStyle/>
            <a:p>
              <a:pPr algn="ctr">
                <a:lnSpc>
                  <a:spcPts val="3214"/>
                </a:lnSpc>
              </a:pPr>
            </a:p>
          </p:txBody>
        </p:sp>
      </p:grpSp>
      <p:sp>
        <p:nvSpPr>
          <p:cNvPr name="Freeform 5" id="5"/>
          <p:cNvSpPr/>
          <p:nvPr/>
        </p:nvSpPr>
        <p:spPr>
          <a:xfrm flipH="false" flipV="false" rot="0">
            <a:off x="14203681" y="2517729"/>
            <a:ext cx="2432660" cy="4582065"/>
          </a:xfrm>
          <a:custGeom>
            <a:avLst/>
            <a:gdLst/>
            <a:ahLst/>
            <a:cxnLst/>
            <a:rect r="r" b="b" t="t" l="l"/>
            <a:pathLst>
              <a:path h="4582065" w="2432660">
                <a:moveTo>
                  <a:pt x="0" y="0"/>
                </a:moveTo>
                <a:lnTo>
                  <a:pt x="2432660" y="0"/>
                </a:lnTo>
                <a:lnTo>
                  <a:pt x="2432660" y="4582065"/>
                </a:lnTo>
                <a:lnTo>
                  <a:pt x="0" y="45820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5359" y="3898919"/>
            <a:ext cx="3398085" cy="3513057"/>
          </a:xfrm>
          <a:custGeom>
            <a:avLst/>
            <a:gdLst/>
            <a:ahLst/>
            <a:cxnLst/>
            <a:rect r="r" b="b" t="t" l="l"/>
            <a:pathLst>
              <a:path h="3513057" w="3398085">
                <a:moveTo>
                  <a:pt x="0" y="0"/>
                </a:moveTo>
                <a:lnTo>
                  <a:pt x="3398085" y="0"/>
                </a:lnTo>
                <a:lnTo>
                  <a:pt x="3398085" y="3513057"/>
                </a:lnTo>
                <a:lnTo>
                  <a:pt x="0" y="35130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409555" y="2035885"/>
            <a:ext cx="9468891" cy="1615298"/>
          </a:xfrm>
          <a:prstGeom prst="rect">
            <a:avLst/>
          </a:prstGeom>
        </p:spPr>
        <p:txBody>
          <a:bodyPr anchor="t" rtlCol="false" tIns="0" lIns="0" bIns="0" rIns="0">
            <a:spAutoFit/>
          </a:bodyPr>
          <a:lstStyle/>
          <a:p>
            <a:pPr algn="ctr" marL="0" indent="0" lvl="0">
              <a:lnSpc>
                <a:spcPts val="13134"/>
              </a:lnSpc>
              <a:spcBef>
                <a:spcPct val="0"/>
              </a:spcBef>
            </a:pPr>
            <a:r>
              <a:rPr lang="en-US" sz="9381">
                <a:solidFill>
                  <a:srgbClr val="FFFFFF"/>
                </a:solidFill>
                <a:latin typeface="HK Modular"/>
                <a:ea typeface="HK Modular"/>
                <a:cs typeface="HK Modular"/>
                <a:sym typeface="HK Modular"/>
              </a:rPr>
              <a:t>GITHUB</a:t>
            </a:r>
          </a:p>
        </p:txBody>
      </p:sp>
      <p:grpSp>
        <p:nvGrpSpPr>
          <p:cNvPr name="Group 8" id="8"/>
          <p:cNvGrpSpPr>
            <a:grpSpLocks noChangeAspect="true"/>
          </p:cNvGrpSpPr>
          <p:nvPr/>
        </p:nvGrpSpPr>
        <p:grpSpPr>
          <a:xfrm rot="-1629761">
            <a:off x="9801565" y="8019174"/>
            <a:ext cx="984652" cy="1246254"/>
            <a:chOff x="0" y="0"/>
            <a:chExt cx="1457960" cy="1845310"/>
          </a:xfrm>
        </p:grpSpPr>
        <p:sp>
          <p:nvSpPr>
            <p:cNvPr name="Freeform 9" id="9"/>
            <p:cNvSpPr/>
            <p:nvPr/>
          </p:nvSpPr>
          <p:spPr>
            <a:xfrm flipH="false" flipV="false" rot="0">
              <a:off x="44508" y="44761"/>
              <a:ext cx="1369984" cy="1756099"/>
            </a:xfrm>
            <a:custGeom>
              <a:avLst/>
              <a:gdLst/>
              <a:ahLst/>
              <a:cxnLst/>
              <a:rect r="r" b="b" t="t" l="l"/>
              <a:pathLst>
                <a:path h="1756099" w="1369984">
                  <a:moveTo>
                    <a:pt x="899102" y="515309"/>
                  </a:moveTo>
                  <a:cubicBezTo>
                    <a:pt x="899102" y="392119"/>
                    <a:pt x="641292" y="425139"/>
                    <a:pt x="641292" y="425139"/>
                  </a:cubicBezTo>
                  <a:lnTo>
                    <a:pt x="641292" y="148279"/>
                  </a:lnTo>
                  <a:cubicBezTo>
                    <a:pt x="641292" y="-49841"/>
                    <a:pt x="377132" y="-46031"/>
                    <a:pt x="377132" y="139389"/>
                  </a:cubicBezTo>
                  <a:lnTo>
                    <a:pt x="377132" y="931869"/>
                  </a:lnTo>
                  <a:lnTo>
                    <a:pt x="213302" y="768039"/>
                  </a:lnTo>
                  <a:cubicBezTo>
                    <a:pt x="162502" y="717239"/>
                    <a:pt x="49472" y="698189"/>
                    <a:pt x="11372" y="768039"/>
                  </a:cubicBezTo>
                  <a:cubicBezTo>
                    <a:pt x="-26728" y="837889"/>
                    <a:pt x="43122" y="931869"/>
                    <a:pt x="43122" y="931869"/>
                  </a:cubicBezTo>
                  <a:cubicBezTo>
                    <a:pt x="43122" y="931869"/>
                    <a:pt x="433012" y="1453839"/>
                    <a:pt x="483812" y="1756099"/>
                  </a:cubicBezTo>
                  <a:lnTo>
                    <a:pt x="1167072" y="1756099"/>
                  </a:lnTo>
                  <a:cubicBezTo>
                    <a:pt x="1167072" y="1743399"/>
                    <a:pt x="1349952" y="1192219"/>
                    <a:pt x="1362652" y="1126179"/>
                  </a:cubicBezTo>
                  <a:cubicBezTo>
                    <a:pt x="1375352" y="1060139"/>
                    <a:pt x="1369002" y="940759"/>
                    <a:pt x="1362652" y="785819"/>
                  </a:cubicBezTo>
                  <a:cubicBezTo>
                    <a:pt x="1356302" y="632149"/>
                    <a:pt x="1211522" y="590239"/>
                    <a:pt x="1146752" y="590239"/>
                  </a:cubicBezTo>
                  <a:lnTo>
                    <a:pt x="1144212" y="594049"/>
                  </a:lnTo>
                  <a:cubicBezTo>
                    <a:pt x="1122622" y="506419"/>
                    <a:pt x="952442" y="515309"/>
                    <a:pt x="899102" y="515309"/>
                  </a:cubicBezTo>
                  <a:close/>
                </a:path>
              </a:pathLst>
            </a:custGeom>
            <a:solidFill>
              <a:srgbClr val="E9EEF1"/>
            </a:solidFill>
          </p:spPr>
        </p:sp>
        <p:sp>
          <p:nvSpPr>
            <p:cNvPr name="Freeform 10" id="10"/>
            <p:cNvSpPr/>
            <p:nvPr/>
          </p:nvSpPr>
          <p:spPr>
            <a:xfrm flipH="false" flipV="false" rot="0">
              <a:off x="-95" y="2540"/>
              <a:ext cx="1457586" cy="1844040"/>
            </a:xfrm>
            <a:custGeom>
              <a:avLst/>
              <a:gdLst/>
              <a:ahLst/>
              <a:cxnLst/>
              <a:rect r="r" b="b" t="t" l="l"/>
              <a:pathLst>
                <a:path h="1844040" w="1457586">
                  <a:moveTo>
                    <a:pt x="1451705" y="863600"/>
                  </a:moveTo>
                  <a:lnTo>
                    <a:pt x="1450435" y="828040"/>
                  </a:lnTo>
                  <a:cubicBezTo>
                    <a:pt x="1444085" y="669290"/>
                    <a:pt x="1312005" y="601980"/>
                    <a:pt x="1215485" y="591820"/>
                  </a:cubicBezTo>
                  <a:cubicBezTo>
                    <a:pt x="1210405" y="585470"/>
                    <a:pt x="1205325" y="577850"/>
                    <a:pt x="1198975" y="572770"/>
                  </a:cubicBezTo>
                  <a:cubicBezTo>
                    <a:pt x="1145635" y="519430"/>
                    <a:pt x="1045305" y="514350"/>
                    <a:pt x="977995" y="514350"/>
                  </a:cubicBezTo>
                  <a:cubicBezTo>
                    <a:pt x="971645" y="497840"/>
                    <a:pt x="961485" y="483870"/>
                    <a:pt x="947515" y="471170"/>
                  </a:cubicBezTo>
                  <a:cubicBezTo>
                    <a:pt x="892905" y="422910"/>
                    <a:pt x="791305" y="419100"/>
                    <a:pt x="729075" y="421640"/>
                  </a:cubicBezTo>
                  <a:lnTo>
                    <a:pt x="729075" y="193040"/>
                  </a:lnTo>
                  <a:cubicBezTo>
                    <a:pt x="729075" y="119380"/>
                    <a:pt x="698595" y="73660"/>
                    <a:pt x="674465" y="49530"/>
                  </a:cubicBezTo>
                  <a:cubicBezTo>
                    <a:pt x="641445" y="17780"/>
                    <a:pt x="598265" y="0"/>
                    <a:pt x="551275" y="0"/>
                  </a:cubicBezTo>
                  <a:cubicBezTo>
                    <a:pt x="463645" y="0"/>
                    <a:pt x="376015" y="63500"/>
                    <a:pt x="376015" y="184150"/>
                  </a:cubicBezTo>
                  <a:lnTo>
                    <a:pt x="376015" y="868680"/>
                  </a:lnTo>
                  <a:lnTo>
                    <a:pt x="288385" y="781050"/>
                  </a:lnTo>
                  <a:cubicBezTo>
                    <a:pt x="246475" y="739140"/>
                    <a:pt x="176625" y="716280"/>
                    <a:pt x="116935" y="725170"/>
                  </a:cubicBezTo>
                  <a:cubicBezTo>
                    <a:pt x="72485" y="731520"/>
                    <a:pt x="36925" y="755650"/>
                    <a:pt x="16605" y="791210"/>
                  </a:cubicBezTo>
                  <a:cubicBezTo>
                    <a:pt x="-32925" y="880110"/>
                    <a:pt x="43275" y="988060"/>
                    <a:pt x="52165" y="1000760"/>
                  </a:cubicBezTo>
                  <a:cubicBezTo>
                    <a:pt x="55975" y="1005840"/>
                    <a:pt x="436975" y="1517650"/>
                    <a:pt x="483965" y="1805940"/>
                  </a:cubicBezTo>
                  <a:lnTo>
                    <a:pt x="483965" y="1807210"/>
                  </a:lnTo>
                  <a:cubicBezTo>
                    <a:pt x="483965" y="1808480"/>
                    <a:pt x="483965" y="1809750"/>
                    <a:pt x="485235" y="1811020"/>
                  </a:cubicBezTo>
                  <a:cubicBezTo>
                    <a:pt x="485235" y="1812290"/>
                    <a:pt x="486505" y="1813560"/>
                    <a:pt x="486505" y="1816100"/>
                  </a:cubicBezTo>
                  <a:cubicBezTo>
                    <a:pt x="486505" y="1817370"/>
                    <a:pt x="487775" y="1818640"/>
                    <a:pt x="487775" y="1818640"/>
                  </a:cubicBezTo>
                  <a:cubicBezTo>
                    <a:pt x="489045" y="1819910"/>
                    <a:pt x="489045" y="1821180"/>
                    <a:pt x="490315" y="1822450"/>
                  </a:cubicBezTo>
                  <a:cubicBezTo>
                    <a:pt x="490315" y="1823720"/>
                    <a:pt x="491585" y="1823720"/>
                    <a:pt x="492855" y="1824990"/>
                  </a:cubicBezTo>
                  <a:cubicBezTo>
                    <a:pt x="494125" y="1826260"/>
                    <a:pt x="495395" y="1827530"/>
                    <a:pt x="495395" y="1828800"/>
                  </a:cubicBezTo>
                  <a:lnTo>
                    <a:pt x="497935" y="1831340"/>
                  </a:lnTo>
                  <a:cubicBezTo>
                    <a:pt x="499205" y="1832610"/>
                    <a:pt x="500475" y="1833880"/>
                    <a:pt x="501745" y="1833880"/>
                  </a:cubicBezTo>
                  <a:lnTo>
                    <a:pt x="504285" y="1836420"/>
                  </a:lnTo>
                  <a:cubicBezTo>
                    <a:pt x="505555" y="1837690"/>
                    <a:pt x="506825" y="1837690"/>
                    <a:pt x="508095" y="1838960"/>
                  </a:cubicBezTo>
                  <a:cubicBezTo>
                    <a:pt x="509365" y="1838960"/>
                    <a:pt x="510635" y="1840230"/>
                    <a:pt x="510635" y="1840230"/>
                  </a:cubicBezTo>
                  <a:cubicBezTo>
                    <a:pt x="511905" y="1841500"/>
                    <a:pt x="514445" y="1841500"/>
                    <a:pt x="515715" y="1841500"/>
                  </a:cubicBezTo>
                  <a:cubicBezTo>
                    <a:pt x="516985" y="1841500"/>
                    <a:pt x="516985" y="1841500"/>
                    <a:pt x="518255" y="1842770"/>
                  </a:cubicBezTo>
                  <a:cubicBezTo>
                    <a:pt x="520795" y="1842770"/>
                    <a:pt x="523335" y="1844040"/>
                    <a:pt x="527145" y="1844040"/>
                  </a:cubicBezTo>
                  <a:lnTo>
                    <a:pt x="1210405" y="1844040"/>
                  </a:lnTo>
                  <a:cubicBezTo>
                    <a:pt x="1231995" y="1844040"/>
                    <a:pt x="1251045" y="1827530"/>
                    <a:pt x="1254855" y="1807210"/>
                  </a:cubicBezTo>
                  <a:cubicBezTo>
                    <a:pt x="1258665" y="1790700"/>
                    <a:pt x="1290415" y="1694180"/>
                    <a:pt x="1319625" y="1600200"/>
                  </a:cubicBezTo>
                  <a:cubicBezTo>
                    <a:pt x="1388205" y="1385570"/>
                    <a:pt x="1441545" y="1217930"/>
                    <a:pt x="1449165" y="1178560"/>
                  </a:cubicBezTo>
                  <a:cubicBezTo>
                    <a:pt x="1461865" y="1111250"/>
                    <a:pt x="1458055" y="1007110"/>
                    <a:pt x="1451705" y="863600"/>
                  </a:cubicBezTo>
                  <a:close/>
                  <a:moveTo>
                    <a:pt x="1362805" y="1160780"/>
                  </a:moveTo>
                  <a:cubicBezTo>
                    <a:pt x="1356455" y="1197610"/>
                    <a:pt x="1284065" y="1422400"/>
                    <a:pt x="1235805" y="1572260"/>
                  </a:cubicBezTo>
                  <a:cubicBezTo>
                    <a:pt x="1204055" y="1671320"/>
                    <a:pt x="1187545" y="1724660"/>
                    <a:pt x="1177385" y="1755140"/>
                  </a:cubicBezTo>
                  <a:lnTo>
                    <a:pt x="563975" y="1755140"/>
                  </a:lnTo>
                  <a:cubicBezTo>
                    <a:pt x="490315" y="1443990"/>
                    <a:pt x="138525" y="969010"/>
                    <a:pt x="123285" y="948690"/>
                  </a:cubicBezTo>
                  <a:cubicBezTo>
                    <a:pt x="111855" y="933450"/>
                    <a:pt x="75025" y="869950"/>
                    <a:pt x="95345" y="833120"/>
                  </a:cubicBezTo>
                  <a:cubicBezTo>
                    <a:pt x="97885" y="829310"/>
                    <a:pt x="105505" y="815340"/>
                    <a:pt x="130905" y="811530"/>
                  </a:cubicBezTo>
                  <a:cubicBezTo>
                    <a:pt x="162655" y="806450"/>
                    <a:pt x="204565" y="820420"/>
                    <a:pt x="227425" y="843280"/>
                  </a:cubicBezTo>
                  <a:lnTo>
                    <a:pt x="337915" y="953770"/>
                  </a:lnTo>
                  <a:cubicBezTo>
                    <a:pt x="353155" y="969010"/>
                    <a:pt x="367125" y="982980"/>
                    <a:pt x="377285" y="994410"/>
                  </a:cubicBezTo>
                  <a:lnTo>
                    <a:pt x="377285" y="1050290"/>
                  </a:lnTo>
                  <a:cubicBezTo>
                    <a:pt x="377285" y="1074420"/>
                    <a:pt x="397605" y="1094740"/>
                    <a:pt x="421735" y="1094740"/>
                  </a:cubicBezTo>
                  <a:cubicBezTo>
                    <a:pt x="445865" y="1094740"/>
                    <a:pt x="466185" y="1074420"/>
                    <a:pt x="466185" y="1050290"/>
                  </a:cubicBezTo>
                  <a:lnTo>
                    <a:pt x="466185" y="181610"/>
                  </a:lnTo>
                  <a:cubicBezTo>
                    <a:pt x="466185" y="115570"/>
                    <a:pt x="509365" y="86360"/>
                    <a:pt x="552545" y="86360"/>
                  </a:cubicBezTo>
                  <a:cubicBezTo>
                    <a:pt x="593185" y="86360"/>
                    <a:pt x="641445" y="113030"/>
                    <a:pt x="641445" y="190500"/>
                  </a:cubicBezTo>
                  <a:lnTo>
                    <a:pt x="641445" y="791210"/>
                  </a:lnTo>
                  <a:cubicBezTo>
                    <a:pt x="641445" y="815340"/>
                    <a:pt x="661765" y="835660"/>
                    <a:pt x="685895" y="835660"/>
                  </a:cubicBezTo>
                  <a:cubicBezTo>
                    <a:pt x="710025" y="835660"/>
                    <a:pt x="730345" y="815340"/>
                    <a:pt x="730345" y="791210"/>
                  </a:cubicBezTo>
                  <a:lnTo>
                    <a:pt x="730345" y="508000"/>
                  </a:lnTo>
                  <a:cubicBezTo>
                    <a:pt x="790035" y="505460"/>
                    <a:pt x="862425" y="511810"/>
                    <a:pt x="890365" y="535940"/>
                  </a:cubicBezTo>
                  <a:cubicBezTo>
                    <a:pt x="896715" y="542290"/>
                    <a:pt x="899255" y="548640"/>
                    <a:pt x="899255" y="557530"/>
                  </a:cubicBezTo>
                  <a:lnTo>
                    <a:pt x="899255" y="802640"/>
                  </a:lnTo>
                  <a:cubicBezTo>
                    <a:pt x="899255" y="826770"/>
                    <a:pt x="919575" y="847090"/>
                    <a:pt x="943705" y="847090"/>
                  </a:cubicBezTo>
                  <a:cubicBezTo>
                    <a:pt x="967835" y="847090"/>
                    <a:pt x="988155" y="826770"/>
                    <a:pt x="988155" y="802640"/>
                  </a:cubicBezTo>
                  <a:lnTo>
                    <a:pt x="988155" y="601980"/>
                  </a:lnTo>
                  <a:cubicBezTo>
                    <a:pt x="1036415" y="601980"/>
                    <a:pt x="1110075" y="607060"/>
                    <a:pt x="1138015" y="633730"/>
                  </a:cubicBezTo>
                  <a:cubicBezTo>
                    <a:pt x="1144365" y="640080"/>
                    <a:pt x="1146905" y="646430"/>
                    <a:pt x="1146905" y="655320"/>
                  </a:cubicBezTo>
                  <a:lnTo>
                    <a:pt x="1146905" y="894080"/>
                  </a:lnTo>
                  <a:cubicBezTo>
                    <a:pt x="1146905" y="918210"/>
                    <a:pt x="1167225" y="938530"/>
                    <a:pt x="1191355" y="938530"/>
                  </a:cubicBezTo>
                  <a:cubicBezTo>
                    <a:pt x="1215485" y="938530"/>
                    <a:pt x="1235805" y="918210"/>
                    <a:pt x="1235805" y="894080"/>
                  </a:cubicBezTo>
                  <a:lnTo>
                    <a:pt x="1235805" y="684530"/>
                  </a:lnTo>
                  <a:cubicBezTo>
                    <a:pt x="1285335" y="697230"/>
                    <a:pt x="1358995" y="731520"/>
                    <a:pt x="1362805" y="830580"/>
                  </a:cubicBezTo>
                  <a:lnTo>
                    <a:pt x="1364075" y="866140"/>
                  </a:lnTo>
                  <a:cubicBezTo>
                    <a:pt x="1369155" y="999490"/>
                    <a:pt x="1372965" y="1104900"/>
                    <a:pt x="1362805" y="1160780"/>
                  </a:cubicBezTo>
                  <a:close/>
                </a:path>
              </a:pathLst>
            </a:custGeom>
            <a:solidFill>
              <a:srgbClr val="005B52"/>
            </a:solidFill>
          </p:spPr>
        </p:sp>
      </p:grpSp>
      <p:sp>
        <p:nvSpPr>
          <p:cNvPr name="TextBox 11" id="11"/>
          <p:cNvSpPr txBox="true"/>
          <p:nvPr/>
        </p:nvSpPr>
        <p:spPr>
          <a:xfrm rot="0">
            <a:off x="3223078" y="7592951"/>
            <a:ext cx="12196933" cy="473703"/>
          </a:xfrm>
          <a:prstGeom prst="rect">
            <a:avLst/>
          </a:prstGeom>
        </p:spPr>
        <p:txBody>
          <a:bodyPr anchor="t" rtlCol="false" tIns="0" lIns="0" bIns="0" rIns="0">
            <a:spAutoFit/>
          </a:bodyPr>
          <a:lstStyle/>
          <a:p>
            <a:pPr algn="ctr">
              <a:lnSpc>
                <a:spcPts val="3815"/>
              </a:lnSpc>
            </a:pPr>
            <a:r>
              <a:rPr lang="en-US" b="true" sz="2725" u="sng">
                <a:solidFill>
                  <a:srgbClr val="FEFDFE"/>
                </a:solidFill>
                <a:latin typeface="Anonymous Pro Bold"/>
                <a:ea typeface="Anonymous Pro Bold"/>
                <a:cs typeface="Anonymous Pro Bold"/>
                <a:sym typeface="Anonymous Pro Bold"/>
                <a:hlinkClick r:id="rId6" tooltip="https://github.com/NicolasReyAlonso/Vision_Wall.git"/>
              </a:rPr>
              <a:t>https://github.com/NicolasReyAlonso/Vision_Wall.git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61731" y="902180"/>
            <a:ext cx="13629156" cy="4583522"/>
          </a:xfrm>
          <a:prstGeom prst="rect">
            <a:avLst/>
          </a:prstGeom>
        </p:spPr>
        <p:txBody>
          <a:bodyPr anchor="t" rtlCol="false" tIns="0" lIns="0" bIns="0" rIns="0">
            <a:spAutoFit/>
          </a:bodyPr>
          <a:lstStyle/>
          <a:p>
            <a:pPr algn="ctr" marL="0" indent="0" lvl="0">
              <a:lnSpc>
                <a:spcPts val="12276"/>
              </a:lnSpc>
              <a:spcBef>
                <a:spcPct val="0"/>
              </a:spcBef>
            </a:pPr>
            <a:r>
              <a:rPr lang="en-US" sz="8768">
                <a:solidFill>
                  <a:srgbClr val="2E1B5B"/>
                </a:solidFill>
                <a:latin typeface="HK Modular"/>
                <a:ea typeface="HK Modular"/>
                <a:cs typeface="HK Modular"/>
                <a:sym typeface="HK Modular"/>
              </a:rPr>
              <a:t>¡MUCHAS GRACIAS POR SU ATENCIÓN!</a:t>
            </a:r>
          </a:p>
        </p:txBody>
      </p:sp>
      <p:sp>
        <p:nvSpPr>
          <p:cNvPr name="Freeform 5" id="5"/>
          <p:cNvSpPr/>
          <p:nvPr/>
        </p:nvSpPr>
        <p:spPr>
          <a:xfrm flipH="false" flipV="false" rot="0">
            <a:off x="16022675" y="1028700"/>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26134" y="-252756"/>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88565" y="2528934"/>
            <a:ext cx="1746332" cy="892217"/>
          </a:xfrm>
          <a:custGeom>
            <a:avLst/>
            <a:gdLst/>
            <a:ahLst/>
            <a:cxnLst/>
            <a:rect r="r" b="b" t="t" l="l"/>
            <a:pathLst>
              <a:path h="892217" w="1746332">
                <a:moveTo>
                  <a:pt x="0" y="0"/>
                </a:moveTo>
                <a:lnTo>
                  <a:pt x="1746332" y="0"/>
                </a:lnTo>
                <a:lnTo>
                  <a:pt x="1746332" y="892217"/>
                </a:lnTo>
                <a:lnTo>
                  <a:pt x="0" y="89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294406" y="5791303"/>
            <a:ext cx="1518062" cy="2849605"/>
          </a:xfrm>
          <a:custGeom>
            <a:avLst/>
            <a:gdLst/>
            <a:ahLst/>
            <a:cxnLst/>
            <a:rect r="r" b="b" t="t" l="l"/>
            <a:pathLst>
              <a:path h="2849605" w="1518062">
                <a:moveTo>
                  <a:pt x="0" y="0"/>
                </a:moveTo>
                <a:lnTo>
                  <a:pt x="1518062" y="0"/>
                </a:lnTo>
                <a:lnTo>
                  <a:pt x="1518062" y="2849605"/>
                </a:lnTo>
                <a:lnTo>
                  <a:pt x="0" y="28496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644088" y="1649553"/>
            <a:ext cx="1545974" cy="2034177"/>
          </a:xfrm>
          <a:custGeom>
            <a:avLst/>
            <a:gdLst/>
            <a:ahLst/>
            <a:cxnLst/>
            <a:rect r="r" b="b" t="t" l="l"/>
            <a:pathLst>
              <a:path h="2034177" w="1545974">
                <a:moveTo>
                  <a:pt x="0" y="0"/>
                </a:moveTo>
                <a:lnTo>
                  <a:pt x="1545975" y="0"/>
                </a:lnTo>
                <a:lnTo>
                  <a:pt x="1545975" y="2034177"/>
                </a:lnTo>
                <a:lnTo>
                  <a:pt x="0" y="20341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109621" y="3683730"/>
            <a:ext cx="8829368" cy="1509019"/>
          </a:xfrm>
          <a:custGeom>
            <a:avLst/>
            <a:gdLst/>
            <a:ahLst/>
            <a:cxnLst/>
            <a:rect r="r" b="b" t="t" l="l"/>
            <a:pathLst>
              <a:path h="1509019" w="8829368">
                <a:moveTo>
                  <a:pt x="0" y="0"/>
                </a:moveTo>
                <a:lnTo>
                  <a:pt x="8829367" y="0"/>
                </a:lnTo>
                <a:lnTo>
                  <a:pt x="8829367" y="1509019"/>
                </a:lnTo>
                <a:lnTo>
                  <a:pt x="0" y="15090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7688768" y="5933334"/>
            <a:ext cx="2659240" cy="1378764"/>
          </a:xfrm>
          <a:custGeom>
            <a:avLst/>
            <a:gdLst/>
            <a:ahLst/>
            <a:cxnLst/>
            <a:rect r="r" b="b" t="t" l="l"/>
            <a:pathLst>
              <a:path h="1378764" w="2659240">
                <a:moveTo>
                  <a:pt x="0" y="0"/>
                </a:moveTo>
                <a:lnTo>
                  <a:pt x="2659240" y="0"/>
                </a:lnTo>
                <a:lnTo>
                  <a:pt x="2659240" y="1378764"/>
                </a:lnTo>
                <a:lnTo>
                  <a:pt x="0" y="1378764"/>
                </a:lnTo>
                <a:lnTo>
                  <a:pt x="0" y="0"/>
                </a:lnTo>
                <a:close/>
              </a:path>
            </a:pathLst>
          </a:custGeom>
          <a:blipFill>
            <a:blip r:embed="rId2">
              <a:extLst>
                <a:ext uri="{96DAC541-7B7A-43D3-8B79-37D633B846F1}">
                  <asvg:svgBlip xmlns:asvg="http://schemas.microsoft.com/office/drawing/2016/SVG/main" r:embed="rId3"/>
                </a:ext>
              </a:extLst>
            </a:blip>
            <a:stretch>
              <a:fillRect l="0" t="0" r="-203366" b="0"/>
            </a:stretch>
          </a:blipFill>
        </p:spPr>
      </p:sp>
      <p:sp>
        <p:nvSpPr>
          <p:cNvPr name="Freeform 12" id="12"/>
          <p:cNvSpPr/>
          <p:nvPr/>
        </p:nvSpPr>
        <p:spPr>
          <a:xfrm flipH="false" flipV="false" rot="0">
            <a:off x="-4926064" y="4277562"/>
            <a:ext cx="8239269" cy="1408166"/>
          </a:xfrm>
          <a:custGeom>
            <a:avLst/>
            <a:gdLst/>
            <a:ahLst/>
            <a:cxnLst/>
            <a:rect r="r" b="b" t="t" l="l"/>
            <a:pathLst>
              <a:path h="1408166" w="8239269">
                <a:moveTo>
                  <a:pt x="0" y="0"/>
                </a:moveTo>
                <a:lnTo>
                  <a:pt x="8239270" y="0"/>
                </a:lnTo>
                <a:lnTo>
                  <a:pt x="8239270" y="1408166"/>
                </a:lnTo>
                <a:lnTo>
                  <a:pt x="0" y="1408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635506" y="-727380"/>
            <a:ext cx="3867541" cy="1975962"/>
          </a:xfrm>
          <a:custGeom>
            <a:avLst/>
            <a:gdLst/>
            <a:ahLst/>
            <a:cxnLst/>
            <a:rect r="r" b="b" t="t" l="l"/>
            <a:pathLst>
              <a:path h="1975962" w="3867541">
                <a:moveTo>
                  <a:pt x="0" y="0"/>
                </a:moveTo>
                <a:lnTo>
                  <a:pt x="3867542" y="0"/>
                </a:lnTo>
                <a:lnTo>
                  <a:pt x="3867542" y="1975962"/>
                </a:lnTo>
                <a:lnTo>
                  <a:pt x="0" y="1975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028700" y="2929645"/>
            <a:ext cx="983013" cy="983013"/>
          </a:xfrm>
          <a:custGeom>
            <a:avLst/>
            <a:gdLst/>
            <a:ahLst/>
            <a:cxnLst/>
            <a:rect r="r" b="b" t="t" l="l"/>
            <a:pathLst>
              <a:path h="983013" w="983013">
                <a:moveTo>
                  <a:pt x="0" y="0"/>
                </a:moveTo>
                <a:lnTo>
                  <a:pt x="983013" y="0"/>
                </a:lnTo>
                <a:lnTo>
                  <a:pt x="983013" y="983013"/>
                </a:lnTo>
                <a:lnTo>
                  <a:pt x="0" y="9830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8652494" y="7509586"/>
            <a:ext cx="983013" cy="983013"/>
          </a:xfrm>
          <a:custGeom>
            <a:avLst/>
            <a:gdLst/>
            <a:ahLst/>
            <a:cxnLst/>
            <a:rect r="r" b="b" t="t" l="l"/>
            <a:pathLst>
              <a:path h="983013" w="983013">
                <a:moveTo>
                  <a:pt x="0" y="0"/>
                </a:moveTo>
                <a:lnTo>
                  <a:pt x="983012" y="0"/>
                </a:lnTo>
                <a:lnTo>
                  <a:pt x="983012" y="983012"/>
                </a:lnTo>
                <a:lnTo>
                  <a:pt x="0" y="9830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3693137" y="7114200"/>
            <a:ext cx="2205437" cy="1575885"/>
          </a:xfrm>
          <a:custGeom>
            <a:avLst/>
            <a:gdLst/>
            <a:ahLst/>
            <a:cxnLst/>
            <a:rect r="r" b="b" t="t" l="l"/>
            <a:pathLst>
              <a:path h="1575885" w="2205437">
                <a:moveTo>
                  <a:pt x="0" y="0"/>
                </a:moveTo>
                <a:lnTo>
                  <a:pt x="2205437" y="0"/>
                </a:lnTo>
                <a:lnTo>
                  <a:pt x="2205437" y="1575886"/>
                </a:lnTo>
                <a:lnTo>
                  <a:pt x="0" y="15758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1227303" y="5742126"/>
            <a:ext cx="1586538" cy="2947960"/>
          </a:xfrm>
          <a:custGeom>
            <a:avLst/>
            <a:gdLst/>
            <a:ahLst/>
            <a:cxnLst/>
            <a:rect r="r" b="b" t="t" l="l"/>
            <a:pathLst>
              <a:path h="2947960" w="1586538">
                <a:moveTo>
                  <a:pt x="0" y="0"/>
                </a:moveTo>
                <a:lnTo>
                  <a:pt x="1586539" y="0"/>
                </a:lnTo>
                <a:lnTo>
                  <a:pt x="1586539" y="2947960"/>
                </a:lnTo>
                <a:lnTo>
                  <a:pt x="0" y="29479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534371" y="5685728"/>
            <a:ext cx="1488096" cy="1903378"/>
          </a:xfrm>
          <a:custGeom>
            <a:avLst/>
            <a:gdLst/>
            <a:ahLst/>
            <a:cxnLst/>
            <a:rect r="r" b="b" t="t" l="l"/>
            <a:pathLst>
              <a:path h="1903378" w="1488096">
                <a:moveTo>
                  <a:pt x="0" y="0"/>
                </a:moveTo>
                <a:lnTo>
                  <a:pt x="1488096" y="0"/>
                </a:lnTo>
                <a:lnTo>
                  <a:pt x="1488096" y="1903378"/>
                </a:lnTo>
                <a:lnTo>
                  <a:pt x="0" y="190337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321961"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false" flipV="false" rot="0">
            <a:off x="15590886" y="4571667"/>
            <a:ext cx="1735697" cy="4114800"/>
          </a:xfrm>
          <a:custGeom>
            <a:avLst/>
            <a:gdLst/>
            <a:ahLst/>
            <a:cxnLst/>
            <a:rect r="r" b="b" t="t" l="l"/>
            <a:pathLst>
              <a:path h="4114800" w="1735697">
                <a:moveTo>
                  <a:pt x="0" y="0"/>
                </a:moveTo>
                <a:lnTo>
                  <a:pt x="1735698" y="0"/>
                </a:lnTo>
                <a:lnTo>
                  <a:pt x="173569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62713"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869967" y="7222327"/>
            <a:ext cx="983013" cy="983013"/>
          </a:xfrm>
          <a:custGeom>
            <a:avLst/>
            <a:gdLst/>
            <a:ahLst/>
            <a:cxnLst/>
            <a:rect r="r" b="b" t="t" l="l"/>
            <a:pathLst>
              <a:path h="983013" w="983013">
                <a:moveTo>
                  <a:pt x="0" y="0"/>
                </a:moveTo>
                <a:lnTo>
                  <a:pt x="983013" y="0"/>
                </a:lnTo>
                <a:lnTo>
                  <a:pt x="983013" y="983013"/>
                </a:lnTo>
                <a:lnTo>
                  <a:pt x="0" y="9830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8984490" y="7222327"/>
            <a:ext cx="983013" cy="983013"/>
          </a:xfrm>
          <a:custGeom>
            <a:avLst/>
            <a:gdLst/>
            <a:ahLst/>
            <a:cxnLst/>
            <a:rect r="r" b="b" t="t" l="l"/>
            <a:pathLst>
              <a:path h="983013" w="983013">
                <a:moveTo>
                  <a:pt x="0" y="0"/>
                </a:moveTo>
                <a:lnTo>
                  <a:pt x="983013" y="0"/>
                </a:lnTo>
                <a:lnTo>
                  <a:pt x="983013" y="983013"/>
                </a:lnTo>
                <a:lnTo>
                  <a:pt x="0" y="9830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5967229" y="3001736"/>
            <a:ext cx="983013" cy="983013"/>
          </a:xfrm>
          <a:custGeom>
            <a:avLst/>
            <a:gdLst/>
            <a:ahLst/>
            <a:cxnLst/>
            <a:rect r="r" b="b" t="t" l="l"/>
            <a:pathLst>
              <a:path h="983013" w="983013">
                <a:moveTo>
                  <a:pt x="0" y="0"/>
                </a:moveTo>
                <a:lnTo>
                  <a:pt x="983013" y="0"/>
                </a:lnTo>
                <a:lnTo>
                  <a:pt x="983013" y="983013"/>
                </a:lnTo>
                <a:lnTo>
                  <a:pt x="0" y="9830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2200497" y="7136248"/>
            <a:ext cx="2205437" cy="1575885"/>
          </a:xfrm>
          <a:custGeom>
            <a:avLst/>
            <a:gdLst/>
            <a:ahLst/>
            <a:cxnLst/>
            <a:rect r="r" b="b" t="t" l="l"/>
            <a:pathLst>
              <a:path h="1575885" w="2205437">
                <a:moveTo>
                  <a:pt x="0" y="0"/>
                </a:moveTo>
                <a:lnTo>
                  <a:pt x="2205438" y="0"/>
                </a:lnTo>
                <a:lnTo>
                  <a:pt x="2205438" y="1575885"/>
                </a:lnTo>
                <a:lnTo>
                  <a:pt x="0" y="15758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5428199" y="131163"/>
            <a:ext cx="3796770" cy="1718901"/>
          </a:xfrm>
          <a:custGeom>
            <a:avLst/>
            <a:gdLst/>
            <a:ahLst/>
            <a:cxnLst/>
            <a:rect r="r" b="b" t="t" l="l"/>
            <a:pathLst>
              <a:path h="1718901" w="3796770">
                <a:moveTo>
                  <a:pt x="0" y="0"/>
                </a:moveTo>
                <a:lnTo>
                  <a:pt x="3796770" y="0"/>
                </a:lnTo>
                <a:lnTo>
                  <a:pt x="3796770" y="1718901"/>
                </a:lnTo>
                <a:lnTo>
                  <a:pt x="0" y="17189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724373" y="169249"/>
            <a:ext cx="3796770" cy="1718901"/>
          </a:xfrm>
          <a:custGeom>
            <a:avLst/>
            <a:gdLst/>
            <a:ahLst/>
            <a:cxnLst/>
            <a:rect r="r" b="b" t="t" l="l"/>
            <a:pathLst>
              <a:path h="1718901" w="3796770">
                <a:moveTo>
                  <a:pt x="0" y="0"/>
                </a:moveTo>
                <a:lnTo>
                  <a:pt x="3796770" y="0"/>
                </a:lnTo>
                <a:lnTo>
                  <a:pt x="3796770" y="1718902"/>
                </a:lnTo>
                <a:lnTo>
                  <a:pt x="0" y="17189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1693071" y="247650"/>
            <a:ext cx="3433272" cy="836470"/>
          </a:xfrm>
          <a:custGeom>
            <a:avLst/>
            <a:gdLst/>
            <a:ahLst/>
            <a:cxnLst/>
            <a:rect r="r" b="b" t="t" l="l"/>
            <a:pathLst>
              <a:path h="836470" w="3433272">
                <a:moveTo>
                  <a:pt x="0" y="0"/>
                </a:moveTo>
                <a:lnTo>
                  <a:pt x="3433272" y="0"/>
                </a:lnTo>
                <a:lnTo>
                  <a:pt x="3433272" y="836470"/>
                </a:lnTo>
                <a:lnTo>
                  <a:pt x="0" y="8364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1613379" y="3222607"/>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7" id="17"/>
          <p:cNvSpPr txBox="true"/>
          <p:nvPr/>
        </p:nvSpPr>
        <p:spPr>
          <a:xfrm rot="0">
            <a:off x="3701771" y="2943616"/>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Introducción</a:t>
            </a:r>
          </a:p>
        </p:txBody>
      </p:sp>
      <p:sp>
        <p:nvSpPr>
          <p:cNvPr name="TextBox 18" id="18"/>
          <p:cNvSpPr txBox="true"/>
          <p:nvPr/>
        </p:nvSpPr>
        <p:spPr>
          <a:xfrm rot="0">
            <a:off x="2488153" y="2524214"/>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1</a:t>
            </a:r>
          </a:p>
        </p:txBody>
      </p:sp>
      <p:sp>
        <p:nvSpPr>
          <p:cNvPr name="TextBox 19" id="19"/>
          <p:cNvSpPr txBox="true"/>
          <p:nvPr/>
        </p:nvSpPr>
        <p:spPr>
          <a:xfrm rot="0">
            <a:off x="2488153" y="4004409"/>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2</a:t>
            </a:r>
          </a:p>
        </p:txBody>
      </p:sp>
      <p:sp>
        <p:nvSpPr>
          <p:cNvPr name="TextBox 20" id="20"/>
          <p:cNvSpPr txBox="true"/>
          <p:nvPr/>
        </p:nvSpPr>
        <p:spPr>
          <a:xfrm rot="0">
            <a:off x="2488153" y="5484603"/>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3</a:t>
            </a:r>
          </a:p>
        </p:txBody>
      </p:sp>
      <p:sp>
        <p:nvSpPr>
          <p:cNvPr name="TextBox 21" id="21"/>
          <p:cNvSpPr txBox="true"/>
          <p:nvPr/>
        </p:nvSpPr>
        <p:spPr>
          <a:xfrm rot="0">
            <a:off x="3863204" y="1160320"/>
            <a:ext cx="7136674" cy="1236614"/>
          </a:xfrm>
          <a:prstGeom prst="rect">
            <a:avLst/>
          </a:prstGeom>
        </p:spPr>
        <p:txBody>
          <a:bodyPr anchor="t" rtlCol="false" tIns="0" lIns="0" bIns="0" rIns="0">
            <a:spAutoFit/>
          </a:bodyPr>
          <a:lstStyle/>
          <a:p>
            <a:pPr algn="l">
              <a:lnSpc>
                <a:spcPts val="10065"/>
              </a:lnSpc>
            </a:pPr>
            <a:r>
              <a:rPr lang="en-US" b="true" sz="7189">
                <a:solidFill>
                  <a:srgbClr val="2E1B5B"/>
                </a:solidFill>
                <a:latin typeface="HK Modular"/>
                <a:ea typeface="HK Modular"/>
                <a:cs typeface="HK Modular"/>
                <a:sym typeface="HK Modular"/>
              </a:rPr>
              <a:t>ÍNDICE</a:t>
            </a:r>
          </a:p>
        </p:txBody>
      </p:sp>
      <p:sp>
        <p:nvSpPr>
          <p:cNvPr name="Freeform 22" id="22"/>
          <p:cNvSpPr/>
          <p:nvPr/>
        </p:nvSpPr>
        <p:spPr>
          <a:xfrm flipH="false" flipV="false" rot="0">
            <a:off x="1613379" y="4605715"/>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3" id="23"/>
          <p:cNvSpPr/>
          <p:nvPr/>
        </p:nvSpPr>
        <p:spPr>
          <a:xfrm flipH="false" flipV="false" rot="0">
            <a:off x="1613379" y="6008777"/>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4" id="24"/>
          <p:cNvSpPr txBox="true"/>
          <p:nvPr/>
        </p:nvSpPr>
        <p:spPr>
          <a:xfrm rot="0">
            <a:off x="3767413" y="4413682"/>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Objetivos</a:t>
            </a:r>
          </a:p>
        </p:txBody>
      </p:sp>
      <p:sp>
        <p:nvSpPr>
          <p:cNvPr name="TextBox 25" id="25"/>
          <p:cNvSpPr txBox="true"/>
          <p:nvPr/>
        </p:nvSpPr>
        <p:spPr>
          <a:xfrm rot="0">
            <a:off x="3812243" y="5883747"/>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Tecnologías</a:t>
            </a:r>
          </a:p>
        </p:txBody>
      </p:sp>
      <p:sp>
        <p:nvSpPr>
          <p:cNvPr name="Freeform 26" id="26"/>
          <p:cNvSpPr/>
          <p:nvPr/>
        </p:nvSpPr>
        <p:spPr>
          <a:xfrm flipH="false" flipV="false" rot="0">
            <a:off x="8442796" y="3188758"/>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7" id="27"/>
          <p:cNvSpPr txBox="true"/>
          <p:nvPr/>
        </p:nvSpPr>
        <p:spPr>
          <a:xfrm rot="0">
            <a:off x="10531188" y="2909767"/>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Detección de Poses</a:t>
            </a:r>
          </a:p>
        </p:txBody>
      </p:sp>
      <p:sp>
        <p:nvSpPr>
          <p:cNvPr name="TextBox 28" id="28"/>
          <p:cNvSpPr txBox="true"/>
          <p:nvPr/>
        </p:nvSpPr>
        <p:spPr>
          <a:xfrm rot="0">
            <a:off x="9317570" y="2490365"/>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4</a:t>
            </a:r>
          </a:p>
        </p:txBody>
      </p:sp>
      <p:sp>
        <p:nvSpPr>
          <p:cNvPr name="TextBox 29" id="29"/>
          <p:cNvSpPr txBox="true"/>
          <p:nvPr/>
        </p:nvSpPr>
        <p:spPr>
          <a:xfrm rot="0">
            <a:off x="9317570" y="3970559"/>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5</a:t>
            </a:r>
          </a:p>
        </p:txBody>
      </p:sp>
      <p:sp>
        <p:nvSpPr>
          <p:cNvPr name="TextBox 30" id="30"/>
          <p:cNvSpPr txBox="true"/>
          <p:nvPr/>
        </p:nvSpPr>
        <p:spPr>
          <a:xfrm rot="0">
            <a:off x="9317570" y="5450754"/>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6</a:t>
            </a:r>
          </a:p>
        </p:txBody>
      </p:sp>
      <p:sp>
        <p:nvSpPr>
          <p:cNvPr name="Freeform 31" id="31"/>
          <p:cNvSpPr/>
          <p:nvPr/>
        </p:nvSpPr>
        <p:spPr>
          <a:xfrm flipH="false" flipV="false" rot="0">
            <a:off x="8442796" y="4571866"/>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2" id="32"/>
          <p:cNvSpPr/>
          <p:nvPr/>
        </p:nvSpPr>
        <p:spPr>
          <a:xfrm flipH="false" flipV="false" rot="0">
            <a:off x="8442796" y="5974928"/>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3" id="33"/>
          <p:cNvSpPr txBox="true"/>
          <p:nvPr/>
        </p:nvSpPr>
        <p:spPr>
          <a:xfrm rot="0">
            <a:off x="10596830" y="4379832"/>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Personajes</a:t>
            </a:r>
          </a:p>
        </p:txBody>
      </p:sp>
      <p:sp>
        <p:nvSpPr>
          <p:cNvPr name="TextBox 34" id="34"/>
          <p:cNvSpPr txBox="true"/>
          <p:nvPr/>
        </p:nvSpPr>
        <p:spPr>
          <a:xfrm rot="0">
            <a:off x="10641660" y="5849898"/>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Demo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15434120" y="3404686"/>
            <a:ext cx="5707760" cy="6153919"/>
          </a:xfrm>
          <a:custGeom>
            <a:avLst/>
            <a:gdLst/>
            <a:ahLst/>
            <a:cxnLst/>
            <a:rect r="r" b="b" t="t" l="l"/>
            <a:pathLst>
              <a:path h="6153919" w="5707760">
                <a:moveTo>
                  <a:pt x="0" y="0"/>
                </a:moveTo>
                <a:lnTo>
                  <a:pt x="5707760" y="0"/>
                </a:lnTo>
                <a:lnTo>
                  <a:pt x="5707760" y="6153919"/>
                </a:lnTo>
                <a:lnTo>
                  <a:pt x="0" y="6153919"/>
                </a:lnTo>
                <a:lnTo>
                  <a:pt x="0" y="0"/>
                </a:lnTo>
                <a:close/>
              </a:path>
            </a:pathLst>
          </a:custGeom>
          <a:blipFill>
            <a:blip r:embed="rId3"/>
            <a:stretch>
              <a:fillRect l="0" t="0" r="0" b="0"/>
            </a:stretch>
          </a:blipFill>
        </p:spPr>
      </p:sp>
      <p:sp>
        <p:nvSpPr>
          <p:cNvPr name="Freeform 3" id="3"/>
          <p:cNvSpPr/>
          <p:nvPr/>
        </p:nvSpPr>
        <p:spPr>
          <a:xfrm flipH="false" flipV="false" rot="0">
            <a:off x="746760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1450"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82800" y="918307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5400000">
            <a:off x="5543874" y="-1977184"/>
            <a:ext cx="5907585" cy="14241368"/>
            <a:chOff x="0" y="0"/>
            <a:chExt cx="5584973" cy="13463649"/>
          </a:xfrm>
        </p:grpSpPr>
        <p:sp>
          <p:nvSpPr>
            <p:cNvPr name="Freeform 7" id="7"/>
            <p:cNvSpPr/>
            <p:nvPr/>
          </p:nvSpPr>
          <p:spPr>
            <a:xfrm flipH="false" flipV="false" rot="0">
              <a:off x="0" y="0"/>
              <a:ext cx="5584972" cy="13463650"/>
            </a:xfrm>
            <a:custGeom>
              <a:avLst/>
              <a:gdLst/>
              <a:ahLst/>
              <a:cxnLst/>
              <a:rect r="r" b="b" t="t" l="l"/>
              <a:pathLst>
                <a:path h="13463650" w="5584972">
                  <a:moveTo>
                    <a:pt x="4878853" y="10975627"/>
                  </a:moveTo>
                  <a:lnTo>
                    <a:pt x="4878853" y="0"/>
                  </a:lnTo>
                  <a:lnTo>
                    <a:pt x="0" y="0"/>
                  </a:lnTo>
                  <a:lnTo>
                    <a:pt x="0" y="13463650"/>
                  </a:lnTo>
                  <a:lnTo>
                    <a:pt x="4878853" y="13463650"/>
                  </a:lnTo>
                  <a:lnTo>
                    <a:pt x="4878853" y="11568809"/>
                  </a:lnTo>
                  <a:lnTo>
                    <a:pt x="5584972" y="11277979"/>
                  </a:lnTo>
                  <a:lnTo>
                    <a:pt x="4878853" y="10975627"/>
                  </a:lnTo>
                  <a:close/>
                </a:path>
              </a:pathLst>
            </a:custGeom>
            <a:solidFill>
              <a:srgbClr val="F0F9FF"/>
            </a:solidFill>
          </p:spPr>
        </p:sp>
      </p:grpSp>
      <p:sp>
        <p:nvSpPr>
          <p:cNvPr name="Freeform 8" id="8"/>
          <p:cNvSpPr/>
          <p:nvPr/>
        </p:nvSpPr>
        <p:spPr>
          <a:xfrm flipH="false" flipV="false" rot="0">
            <a:off x="12428071" y="355567"/>
            <a:ext cx="4936169" cy="1202630"/>
          </a:xfrm>
          <a:custGeom>
            <a:avLst/>
            <a:gdLst/>
            <a:ahLst/>
            <a:cxnLst/>
            <a:rect r="r" b="b" t="t" l="l"/>
            <a:pathLst>
              <a:path h="1202630" w="4936169">
                <a:moveTo>
                  <a:pt x="0" y="0"/>
                </a:moveTo>
                <a:lnTo>
                  <a:pt x="4936168" y="0"/>
                </a:lnTo>
                <a:lnTo>
                  <a:pt x="4936168" y="1202630"/>
                </a:lnTo>
                <a:lnTo>
                  <a:pt x="0" y="12026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65571" y="1028700"/>
            <a:ext cx="5245314" cy="1277949"/>
          </a:xfrm>
          <a:custGeom>
            <a:avLst/>
            <a:gdLst/>
            <a:ahLst/>
            <a:cxnLst/>
            <a:rect r="r" b="b" t="t" l="l"/>
            <a:pathLst>
              <a:path h="1277949" w="5245314">
                <a:moveTo>
                  <a:pt x="0" y="0"/>
                </a:moveTo>
                <a:lnTo>
                  <a:pt x="5245314" y="0"/>
                </a:lnTo>
                <a:lnTo>
                  <a:pt x="5245314" y="1277949"/>
                </a:lnTo>
                <a:lnTo>
                  <a:pt x="0" y="12779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807534" y="231278"/>
            <a:ext cx="2978226" cy="725604"/>
          </a:xfrm>
          <a:custGeom>
            <a:avLst/>
            <a:gdLst/>
            <a:ahLst/>
            <a:cxnLst/>
            <a:rect r="r" b="b" t="t" l="l"/>
            <a:pathLst>
              <a:path h="725604" w="2978226">
                <a:moveTo>
                  <a:pt x="0" y="0"/>
                </a:moveTo>
                <a:lnTo>
                  <a:pt x="2978226" y="0"/>
                </a:lnTo>
                <a:lnTo>
                  <a:pt x="2978226" y="725604"/>
                </a:lnTo>
                <a:lnTo>
                  <a:pt x="0" y="725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744190" y="8466665"/>
            <a:ext cx="716405" cy="716405"/>
          </a:xfrm>
          <a:custGeom>
            <a:avLst/>
            <a:gdLst/>
            <a:ahLst/>
            <a:cxnLst/>
            <a:rect r="r" b="b" t="t" l="l"/>
            <a:pathLst>
              <a:path h="716405" w="716405">
                <a:moveTo>
                  <a:pt x="0" y="0"/>
                </a:moveTo>
                <a:lnTo>
                  <a:pt x="716405" y="0"/>
                </a:lnTo>
                <a:lnTo>
                  <a:pt x="716405" y="716405"/>
                </a:lnTo>
                <a:lnTo>
                  <a:pt x="0" y="7164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3834321" y="8319594"/>
            <a:ext cx="716405" cy="716405"/>
          </a:xfrm>
          <a:custGeom>
            <a:avLst/>
            <a:gdLst/>
            <a:ahLst/>
            <a:cxnLst/>
            <a:rect r="r" b="b" t="t" l="l"/>
            <a:pathLst>
              <a:path h="716405" w="716405">
                <a:moveTo>
                  <a:pt x="0" y="0"/>
                </a:moveTo>
                <a:lnTo>
                  <a:pt x="716406" y="0"/>
                </a:lnTo>
                <a:lnTo>
                  <a:pt x="716406" y="716405"/>
                </a:lnTo>
                <a:lnTo>
                  <a:pt x="0" y="7164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6824897" y="2047039"/>
            <a:ext cx="868805" cy="868805"/>
          </a:xfrm>
          <a:custGeom>
            <a:avLst/>
            <a:gdLst/>
            <a:ahLst/>
            <a:cxnLst/>
            <a:rect r="r" b="b" t="t" l="l"/>
            <a:pathLst>
              <a:path h="868805" w="868805">
                <a:moveTo>
                  <a:pt x="0" y="0"/>
                </a:moveTo>
                <a:lnTo>
                  <a:pt x="868806" y="0"/>
                </a:lnTo>
                <a:lnTo>
                  <a:pt x="868806" y="868805"/>
                </a:lnTo>
                <a:lnTo>
                  <a:pt x="0" y="8688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476584" y="3542760"/>
            <a:ext cx="12074143" cy="3134805"/>
          </a:xfrm>
          <a:prstGeom prst="rect">
            <a:avLst/>
          </a:prstGeom>
        </p:spPr>
        <p:txBody>
          <a:bodyPr anchor="t" rtlCol="false" tIns="0" lIns="0" bIns="0" rIns="0">
            <a:spAutoFit/>
          </a:bodyPr>
          <a:lstStyle/>
          <a:p>
            <a:pPr algn="l" marL="638524" indent="-319262" lvl="1">
              <a:lnSpc>
                <a:spcPts val="4140"/>
              </a:lnSpc>
              <a:buFont typeface="Arial"/>
              <a:buChar char="•"/>
            </a:pPr>
            <a:r>
              <a:rPr lang="en-US" sz="2957">
                <a:solidFill>
                  <a:srgbClr val="000000"/>
                </a:solidFill>
                <a:latin typeface="Anonymous Pro"/>
                <a:ea typeface="Anonymous Pro"/>
                <a:cs typeface="Anonymous Pro"/>
                <a:sym typeface="Anonymous Pro"/>
              </a:rPr>
              <a:t>Videojuego interactivo que evalúa posturas corporales completas en tiempo real.</a:t>
            </a:r>
          </a:p>
          <a:p>
            <a:pPr algn="l" marL="638524" indent="-319262" lvl="1">
              <a:lnSpc>
                <a:spcPts val="4140"/>
              </a:lnSpc>
              <a:buFont typeface="Arial"/>
              <a:buChar char="•"/>
            </a:pPr>
            <a:r>
              <a:rPr lang="en-US" sz="2957">
                <a:solidFill>
                  <a:srgbClr val="000000"/>
                </a:solidFill>
                <a:latin typeface="Anonymous Pro"/>
                <a:ea typeface="Anonymous Pro"/>
                <a:cs typeface="Anonymous Pro"/>
                <a:sym typeface="Anonymous Pro"/>
              </a:rPr>
              <a:t>El jugador debe imitar la postura objetivo para sumar puntos.</a:t>
            </a:r>
          </a:p>
          <a:p>
            <a:pPr algn="l" marL="638524" indent="-319262" lvl="1">
              <a:lnSpc>
                <a:spcPts val="4140"/>
              </a:lnSpc>
              <a:buFont typeface="Arial"/>
              <a:buChar char="•"/>
            </a:pPr>
            <a:r>
              <a:rPr lang="en-US" sz="2957">
                <a:solidFill>
                  <a:srgbClr val="000000"/>
                </a:solidFill>
                <a:latin typeface="Anonymous Pro"/>
                <a:ea typeface="Anonymous Pro"/>
                <a:cs typeface="Anonymous Pro"/>
                <a:sym typeface="Anonymous Pro"/>
              </a:rPr>
              <a:t>Inspirado en el programa japonés Hole in the Wall.</a:t>
            </a:r>
          </a:p>
          <a:p>
            <a:pPr algn="l">
              <a:lnSpc>
                <a:spcPts val="4140"/>
              </a:lnSpc>
            </a:pPr>
          </a:p>
        </p:txBody>
      </p:sp>
      <p:sp>
        <p:nvSpPr>
          <p:cNvPr name="TextBox 15" id="15"/>
          <p:cNvSpPr txBox="true"/>
          <p:nvPr/>
        </p:nvSpPr>
        <p:spPr>
          <a:xfrm rot="0">
            <a:off x="3364104" y="2382662"/>
            <a:ext cx="10267125" cy="821345"/>
          </a:xfrm>
          <a:prstGeom prst="rect">
            <a:avLst/>
          </a:prstGeom>
        </p:spPr>
        <p:txBody>
          <a:bodyPr anchor="t" rtlCol="false" tIns="0" lIns="0" bIns="0" rIns="0">
            <a:spAutoFit/>
          </a:bodyPr>
          <a:lstStyle/>
          <a:p>
            <a:pPr algn="ctr">
              <a:lnSpc>
                <a:spcPts val="6735"/>
              </a:lnSpc>
            </a:pPr>
            <a:r>
              <a:rPr lang="en-US" b="true" sz="4810">
                <a:solidFill>
                  <a:srgbClr val="2E1B5B"/>
                </a:solidFill>
                <a:latin typeface="HK Modular"/>
                <a:ea typeface="HK Modular"/>
                <a:cs typeface="HK Modular"/>
                <a:sym typeface="HK Modular"/>
              </a:rPr>
              <a:t>¿QUÉ ES VISION WALL?</a:t>
            </a:r>
          </a:p>
        </p:txBody>
      </p:sp>
      <p:sp>
        <p:nvSpPr>
          <p:cNvPr name="Freeform 16" id="16"/>
          <p:cNvSpPr/>
          <p:nvPr/>
        </p:nvSpPr>
        <p:spPr>
          <a:xfrm flipH="false" flipV="false" rot="0">
            <a:off x="6314559" y="6309566"/>
            <a:ext cx="5265597" cy="2948734"/>
          </a:xfrm>
          <a:custGeom>
            <a:avLst/>
            <a:gdLst/>
            <a:ahLst/>
            <a:cxnLst/>
            <a:rect r="r" b="b" t="t" l="l"/>
            <a:pathLst>
              <a:path h="2948734" w="5265597">
                <a:moveTo>
                  <a:pt x="0" y="0"/>
                </a:moveTo>
                <a:lnTo>
                  <a:pt x="5265597" y="0"/>
                </a:lnTo>
                <a:lnTo>
                  <a:pt x="5265597" y="2948734"/>
                </a:lnTo>
                <a:lnTo>
                  <a:pt x="0" y="2948734"/>
                </a:lnTo>
                <a:lnTo>
                  <a:pt x="0" y="0"/>
                </a:lnTo>
                <a:close/>
              </a:path>
            </a:pathLst>
          </a:custGeom>
          <a:blipFill>
            <a:blip r:embed="rId10"/>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5471885" y="6391386"/>
            <a:ext cx="13396040" cy="3263762"/>
          </a:xfrm>
          <a:custGeom>
            <a:avLst/>
            <a:gdLst/>
            <a:ahLst/>
            <a:cxnLst/>
            <a:rect r="r" b="b" t="t" l="l"/>
            <a:pathLst>
              <a:path h="3263762" w="13396040">
                <a:moveTo>
                  <a:pt x="0" y="0"/>
                </a:moveTo>
                <a:lnTo>
                  <a:pt x="13396040" y="0"/>
                </a:lnTo>
                <a:lnTo>
                  <a:pt x="13396040" y="3263762"/>
                </a:lnTo>
                <a:lnTo>
                  <a:pt x="0" y="32637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083769" y="1028700"/>
            <a:ext cx="4773054" cy="1162890"/>
          </a:xfrm>
          <a:custGeom>
            <a:avLst/>
            <a:gdLst/>
            <a:ahLst/>
            <a:cxnLst/>
            <a:rect r="r" b="b" t="t" l="l"/>
            <a:pathLst>
              <a:path h="1162890" w="4773054">
                <a:moveTo>
                  <a:pt x="0" y="0"/>
                </a:moveTo>
                <a:lnTo>
                  <a:pt x="4773055" y="0"/>
                </a:lnTo>
                <a:lnTo>
                  <a:pt x="4773055" y="1162890"/>
                </a:lnTo>
                <a:lnTo>
                  <a:pt x="0" y="11628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4639" y="212363"/>
            <a:ext cx="4166503" cy="1015112"/>
          </a:xfrm>
          <a:custGeom>
            <a:avLst/>
            <a:gdLst/>
            <a:ahLst/>
            <a:cxnLst/>
            <a:rect r="r" b="b" t="t" l="l"/>
            <a:pathLst>
              <a:path h="1015112" w="4166503">
                <a:moveTo>
                  <a:pt x="0" y="0"/>
                </a:moveTo>
                <a:lnTo>
                  <a:pt x="4166504" y="0"/>
                </a:lnTo>
                <a:lnTo>
                  <a:pt x="4166504" y="1015111"/>
                </a:lnTo>
                <a:lnTo>
                  <a:pt x="0" y="10151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142866" y="5601590"/>
            <a:ext cx="12232868" cy="5538153"/>
          </a:xfrm>
          <a:custGeom>
            <a:avLst/>
            <a:gdLst/>
            <a:ahLst/>
            <a:cxnLst/>
            <a:rect r="r" b="b" t="t" l="l"/>
            <a:pathLst>
              <a:path h="5538153" w="12232868">
                <a:moveTo>
                  <a:pt x="0" y="0"/>
                </a:moveTo>
                <a:lnTo>
                  <a:pt x="12232868" y="0"/>
                </a:lnTo>
                <a:lnTo>
                  <a:pt x="12232868" y="5538153"/>
                </a:lnTo>
                <a:lnTo>
                  <a:pt x="0" y="55381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447446" y="225109"/>
            <a:ext cx="13796520" cy="1795181"/>
          </a:xfrm>
          <a:prstGeom prst="rect">
            <a:avLst/>
          </a:prstGeom>
        </p:spPr>
        <p:txBody>
          <a:bodyPr anchor="t" rtlCol="false" tIns="0" lIns="0" bIns="0" rIns="0">
            <a:spAutoFit/>
          </a:bodyPr>
          <a:lstStyle/>
          <a:p>
            <a:pPr algn="ctr" marL="0" indent="0" lvl="0">
              <a:lnSpc>
                <a:spcPts val="14652"/>
              </a:lnSpc>
              <a:spcBef>
                <a:spcPct val="0"/>
              </a:spcBef>
            </a:pPr>
            <a:r>
              <a:rPr lang="en-US" sz="10465">
                <a:solidFill>
                  <a:srgbClr val="2E1B5B"/>
                </a:solidFill>
                <a:latin typeface="HK Modular"/>
                <a:ea typeface="HK Modular"/>
                <a:cs typeface="HK Modular"/>
                <a:sym typeface="HK Modular"/>
              </a:rPr>
              <a:t>OBJETIVOS</a:t>
            </a:r>
          </a:p>
        </p:txBody>
      </p:sp>
      <p:grpSp>
        <p:nvGrpSpPr>
          <p:cNvPr name="Group 7" id="7"/>
          <p:cNvGrpSpPr/>
          <p:nvPr/>
        </p:nvGrpSpPr>
        <p:grpSpPr>
          <a:xfrm rot="0">
            <a:off x="2175541" y="2650308"/>
            <a:ext cx="14340329" cy="4986383"/>
            <a:chOff x="0" y="0"/>
            <a:chExt cx="3776877" cy="1313286"/>
          </a:xfrm>
        </p:grpSpPr>
        <p:sp>
          <p:nvSpPr>
            <p:cNvPr name="Freeform 8" id="8"/>
            <p:cNvSpPr/>
            <p:nvPr/>
          </p:nvSpPr>
          <p:spPr>
            <a:xfrm flipH="false" flipV="false" rot="0">
              <a:off x="0" y="0"/>
              <a:ext cx="3776877" cy="1313286"/>
            </a:xfrm>
            <a:custGeom>
              <a:avLst/>
              <a:gdLst/>
              <a:ahLst/>
              <a:cxnLst/>
              <a:rect r="r" b="b" t="t" l="l"/>
              <a:pathLst>
                <a:path h="1313286" w="3776877">
                  <a:moveTo>
                    <a:pt x="0" y="0"/>
                  </a:moveTo>
                  <a:lnTo>
                    <a:pt x="3776877" y="0"/>
                  </a:lnTo>
                  <a:lnTo>
                    <a:pt x="3776877" y="1313286"/>
                  </a:lnTo>
                  <a:lnTo>
                    <a:pt x="0" y="1313286"/>
                  </a:lnTo>
                  <a:close/>
                </a:path>
              </a:pathLst>
            </a:custGeom>
            <a:solidFill>
              <a:srgbClr val="F0F9FF"/>
            </a:solidFill>
            <a:ln cap="sq">
              <a:noFill/>
              <a:prstDash val="solid"/>
              <a:miter/>
            </a:ln>
          </p:spPr>
        </p:sp>
        <p:sp>
          <p:nvSpPr>
            <p:cNvPr name="TextBox 9" id="9"/>
            <p:cNvSpPr txBox="true"/>
            <p:nvPr/>
          </p:nvSpPr>
          <p:spPr>
            <a:xfrm>
              <a:off x="0" y="-47625"/>
              <a:ext cx="3776877" cy="1360911"/>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TextBox 10" id="10"/>
          <p:cNvSpPr txBox="true"/>
          <p:nvPr/>
        </p:nvSpPr>
        <p:spPr>
          <a:xfrm rot="0">
            <a:off x="4013572" y="3326291"/>
            <a:ext cx="10664267" cy="4310401"/>
          </a:xfrm>
          <a:prstGeom prst="rect">
            <a:avLst/>
          </a:prstGeom>
        </p:spPr>
        <p:txBody>
          <a:bodyPr anchor="t" rtlCol="false" tIns="0" lIns="0" bIns="0" rIns="0">
            <a:spAutoFit/>
          </a:bodyPr>
          <a:lstStyle/>
          <a:p>
            <a:pPr algn="l" marL="717692" indent="-358846" lvl="1">
              <a:lnSpc>
                <a:spcPts val="4653"/>
              </a:lnSpc>
              <a:buAutoNum type="arabicPeriod" startAt="1"/>
            </a:pPr>
            <a:r>
              <a:rPr lang="en-US" sz="3324">
                <a:solidFill>
                  <a:srgbClr val="000000"/>
                </a:solidFill>
                <a:latin typeface="Anonymous Pro"/>
                <a:ea typeface="Anonymous Pro"/>
                <a:cs typeface="Anonymous Pro"/>
                <a:sym typeface="Anonymous Pro"/>
              </a:rPr>
              <a:t>Detectar postura del jugador en tiempo real</a:t>
            </a:r>
          </a:p>
          <a:p>
            <a:pPr algn="l" marL="717692" indent="-358846" lvl="1">
              <a:lnSpc>
                <a:spcPts val="4653"/>
              </a:lnSpc>
              <a:buAutoNum type="arabicPeriod" startAt="1"/>
            </a:pPr>
            <a:r>
              <a:rPr lang="en-US" sz="3324">
                <a:solidFill>
                  <a:srgbClr val="000000"/>
                </a:solidFill>
                <a:latin typeface="Anonymous Pro"/>
                <a:ea typeface="Anonymous Pro"/>
                <a:cs typeface="Anonymous Pro"/>
                <a:sym typeface="Anonymous Pro"/>
              </a:rPr>
              <a:t>Soportar múltiples jugadores (hasta 2)</a:t>
            </a:r>
          </a:p>
          <a:p>
            <a:pPr algn="l" marL="717692" indent="-358846" lvl="1">
              <a:lnSpc>
                <a:spcPts val="4653"/>
              </a:lnSpc>
              <a:buAutoNum type="arabicPeriod" startAt="1"/>
            </a:pPr>
            <a:r>
              <a:rPr lang="en-US" sz="3324">
                <a:solidFill>
                  <a:srgbClr val="000000"/>
                </a:solidFill>
                <a:latin typeface="Anonymous Pro"/>
                <a:ea typeface="Anonymous Pro"/>
                <a:cs typeface="Anonymous Pro"/>
                <a:sym typeface="Anonymous Pro"/>
              </a:rPr>
              <a:t>Validar si la postura coincide con el agujero</a:t>
            </a:r>
          </a:p>
          <a:p>
            <a:pPr algn="l" marL="717692" indent="-358846" lvl="1">
              <a:lnSpc>
                <a:spcPts val="4653"/>
              </a:lnSpc>
              <a:buAutoNum type="arabicPeriod" startAt="1"/>
            </a:pPr>
            <a:r>
              <a:rPr lang="en-US" sz="3324">
                <a:solidFill>
                  <a:srgbClr val="000000"/>
                </a:solidFill>
                <a:latin typeface="Anonymous Pro"/>
                <a:ea typeface="Anonymous Pro"/>
                <a:cs typeface="Anonymous Pro"/>
                <a:sym typeface="Anonymous Pro"/>
              </a:rPr>
              <a:t>Sistema de puntuación, vidas y progresión</a:t>
            </a:r>
          </a:p>
          <a:p>
            <a:pPr algn="l" marL="717692" indent="-358846" lvl="1">
              <a:lnSpc>
                <a:spcPts val="4653"/>
              </a:lnSpc>
              <a:buAutoNum type="arabicPeriod" startAt="1"/>
            </a:pPr>
            <a:r>
              <a:rPr lang="en-US" sz="3324">
                <a:solidFill>
                  <a:srgbClr val="000000"/>
                </a:solidFill>
                <a:latin typeface="Anonymous Pro"/>
                <a:ea typeface="Anonymous Pro"/>
                <a:cs typeface="Anonymous Pro"/>
                <a:sym typeface="Anonymous Pro"/>
              </a:rPr>
              <a:t>Experiencia fluida con baja latencia</a:t>
            </a:r>
          </a:p>
          <a:p>
            <a:pPr algn="l">
              <a:lnSpc>
                <a:spcPts val="633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15464011" y="0"/>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794864" y="-108447"/>
            <a:ext cx="669147" cy="1795274"/>
          </a:xfrm>
          <a:custGeom>
            <a:avLst/>
            <a:gdLst/>
            <a:ahLst/>
            <a:cxnLst/>
            <a:rect r="r" b="b" t="t" l="l"/>
            <a:pathLst>
              <a:path h="1795274" w="669147">
                <a:moveTo>
                  <a:pt x="0" y="0"/>
                </a:moveTo>
                <a:lnTo>
                  <a:pt x="669147" y="0"/>
                </a:lnTo>
                <a:lnTo>
                  <a:pt x="669147" y="1795274"/>
                </a:lnTo>
                <a:lnTo>
                  <a:pt x="0" y="17952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09727" y="-843413"/>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40580" y="-951860"/>
            <a:ext cx="669147" cy="1795274"/>
          </a:xfrm>
          <a:custGeom>
            <a:avLst/>
            <a:gdLst/>
            <a:ahLst/>
            <a:cxnLst/>
            <a:rect r="r" b="b" t="t" l="l"/>
            <a:pathLst>
              <a:path h="1795274" w="669147">
                <a:moveTo>
                  <a:pt x="0" y="0"/>
                </a:moveTo>
                <a:lnTo>
                  <a:pt x="669147" y="0"/>
                </a:lnTo>
                <a:lnTo>
                  <a:pt x="669147" y="1795273"/>
                </a:lnTo>
                <a:lnTo>
                  <a:pt x="0" y="1795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48223" y="3814811"/>
            <a:ext cx="2401300" cy="1610041"/>
          </a:xfrm>
          <a:custGeom>
            <a:avLst/>
            <a:gdLst/>
            <a:ahLst/>
            <a:cxnLst/>
            <a:rect r="r" b="b" t="t" l="l"/>
            <a:pathLst>
              <a:path h="1610041" w="2401300">
                <a:moveTo>
                  <a:pt x="0" y="0"/>
                </a:moveTo>
                <a:lnTo>
                  <a:pt x="2401300" y="0"/>
                </a:lnTo>
                <a:lnTo>
                  <a:pt x="2401300" y="1610040"/>
                </a:lnTo>
                <a:lnTo>
                  <a:pt x="0" y="1610040"/>
                </a:lnTo>
                <a:lnTo>
                  <a:pt x="0" y="0"/>
                </a:lnTo>
                <a:close/>
              </a:path>
            </a:pathLst>
          </a:custGeom>
          <a:blipFill>
            <a:blip r:embed="rId5"/>
            <a:stretch>
              <a:fillRect l="0" t="0" r="0" b="0"/>
            </a:stretch>
          </a:blipFill>
        </p:spPr>
      </p:sp>
      <p:sp>
        <p:nvSpPr>
          <p:cNvPr name="Freeform 7" id="7"/>
          <p:cNvSpPr/>
          <p:nvPr/>
        </p:nvSpPr>
        <p:spPr>
          <a:xfrm flipH="false" flipV="false" rot="0">
            <a:off x="7604245" y="3846322"/>
            <a:ext cx="5703295" cy="1547019"/>
          </a:xfrm>
          <a:custGeom>
            <a:avLst/>
            <a:gdLst/>
            <a:ahLst/>
            <a:cxnLst/>
            <a:rect r="r" b="b" t="t" l="l"/>
            <a:pathLst>
              <a:path h="1547019" w="5703295">
                <a:moveTo>
                  <a:pt x="0" y="0"/>
                </a:moveTo>
                <a:lnTo>
                  <a:pt x="5703294" y="0"/>
                </a:lnTo>
                <a:lnTo>
                  <a:pt x="5703294" y="1547018"/>
                </a:lnTo>
                <a:lnTo>
                  <a:pt x="0" y="1547018"/>
                </a:lnTo>
                <a:lnTo>
                  <a:pt x="0" y="0"/>
                </a:lnTo>
                <a:close/>
              </a:path>
            </a:pathLst>
          </a:custGeom>
          <a:blipFill>
            <a:blip r:embed="rId6"/>
            <a:stretch>
              <a:fillRect l="0" t="0" r="0" b="0"/>
            </a:stretch>
          </a:blipFill>
        </p:spPr>
      </p:sp>
      <p:sp>
        <p:nvSpPr>
          <p:cNvPr name="Freeform 8" id="8"/>
          <p:cNvSpPr/>
          <p:nvPr/>
        </p:nvSpPr>
        <p:spPr>
          <a:xfrm flipH="false" flipV="false" rot="0">
            <a:off x="1209727" y="6447585"/>
            <a:ext cx="2678291" cy="1406103"/>
          </a:xfrm>
          <a:custGeom>
            <a:avLst/>
            <a:gdLst/>
            <a:ahLst/>
            <a:cxnLst/>
            <a:rect r="r" b="b" t="t" l="l"/>
            <a:pathLst>
              <a:path h="1406103" w="2678291">
                <a:moveTo>
                  <a:pt x="0" y="0"/>
                </a:moveTo>
                <a:lnTo>
                  <a:pt x="2678291" y="0"/>
                </a:lnTo>
                <a:lnTo>
                  <a:pt x="2678291" y="1406103"/>
                </a:lnTo>
                <a:lnTo>
                  <a:pt x="0" y="1406103"/>
                </a:lnTo>
                <a:lnTo>
                  <a:pt x="0" y="0"/>
                </a:lnTo>
                <a:close/>
              </a:path>
            </a:pathLst>
          </a:custGeom>
          <a:blipFill>
            <a:blip r:embed="rId7"/>
            <a:stretch>
              <a:fillRect l="0" t="0" r="0" b="0"/>
            </a:stretch>
          </a:blipFill>
        </p:spPr>
      </p:sp>
      <p:sp>
        <p:nvSpPr>
          <p:cNvPr name="Freeform 9" id="9"/>
          <p:cNvSpPr/>
          <p:nvPr/>
        </p:nvSpPr>
        <p:spPr>
          <a:xfrm flipH="false" flipV="false" rot="0">
            <a:off x="4968386" y="3695980"/>
            <a:ext cx="1850015" cy="1847702"/>
          </a:xfrm>
          <a:custGeom>
            <a:avLst/>
            <a:gdLst/>
            <a:ahLst/>
            <a:cxnLst/>
            <a:rect r="r" b="b" t="t" l="l"/>
            <a:pathLst>
              <a:path h="1847702" w="1850015">
                <a:moveTo>
                  <a:pt x="0" y="0"/>
                </a:moveTo>
                <a:lnTo>
                  <a:pt x="1850014" y="0"/>
                </a:lnTo>
                <a:lnTo>
                  <a:pt x="1850014" y="1847702"/>
                </a:lnTo>
                <a:lnTo>
                  <a:pt x="0" y="1847702"/>
                </a:lnTo>
                <a:lnTo>
                  <a:pt x="0" y="0"/>
                </a:lnTo>
                <a:close/>
              </a:path>
            </a:pathLst>
          </a:custGeom>
          <a:blipFill>
            <a:blip r:embed="rId8"/>
            <a:stretch>
              <a:fillRect l="0" t="0" r="0" b="0"/>
            </a:stretch>
          </a:blipFill>
        </p:spPr>
      </p:sp>
      <p:sp>
        <p:nvSpPr>
          <p:cNvPr name="Freeform 10" id="10"/>
          <p:cNvSpPr/>
          <p:nvPr/>
        </p:nvSpPr>
        <p:spPr>
          <a:xfrm flipH="false" flipV="false" rot="0">
            <a:off x="4296168" y="6099971"/>
            <a:ext cx="2801776" cy="2101332"/>
          </a:xfrm>
          <a:custGeom>
            <a:avLst/>
            <a:gdLst/>
            <a:ahLst/>
            <a:cxnLst/>
            <a:rect r="r" b="b" t="t" l="l"/>
            <a:pathLst>
              <a:path h="2101332" w="2801776">
                <a:moveTo>
                  <a:pt x="0" y="0"/>
                </a:moveTo>
                <a:lnTo>
                  <a:pt x="2801776" y="0"/>
                </a:lnTo>
                <a:lnTo>
                  <a:pt x="2801776" y="2101332"/>
                </a:lnTo>
                <a:lnTo>
                  <a:pt x="0" y="2101332"/>
                </a:lnTo>
                <a:lnTo>
                  <a:pt x="0" y="0"/>
                </a:lnTo>
                <a:close/>
              </a:path>
            </a:pathLst>
          </a:custGeom>
          <a:blipFill>
            <a:blip r:embed="rId9"/>
            <a:stretch>
              <a:fillRect l="0" t="0" r="0" b="0"/>
            </a:stretch>
          </a:blipFill>
        </p:spPr>
      </p:sp>
      <p:sp>
        <p:nvSpPr>
          <p:cNvPr name="Freeform 11" id="11"/>
          <p:cNvSpPr/>
          <p:nvPr/>
        </p:nvSpPr>
        <p:spPr>
          <a:xfrm flipH="false" flipV="false" rot="0">
            <a:off x="7948728" y="6254183"/>
            <a:ext cx="2390543" cy="1792907"/>
          </a:xfrm>
          <a:custGeom>
            <a:avLst/>
            <a:gdLst/>
            <a:ahLst/>
            <a:cxnLst/>
            <a:rect r="r" b="b" t="t" l="l"/>
            <a:pathLst>
              <a:path h="1792907" w="2390543">
                <a:moveTo>
                  <a:pt x="0" y="0"/>
                </a:moveTo>
                <a:lnTo>
                  <a:pt x="2390544" y="0"/>
                </a:lnTo>
                <a:lnTo>
                  <a:pt x="2390544" y="1792907"/>
                </a:lnTo>
                <a:lnTo>
                  <a:pt x="0" y="1792907"/>
                </a:lnTo>
                <a:lnTo>
                  <a:pt x="0" y="0"/>
                </a:lnTo>
                <a:close/>
              </a:path>
            </a:pathLst>
          </a:custGeom>
          <a:blipFill>
            <a:blip r:embed="rId10"/>
            <a:stretch>
              <a:fillRect l="0" t="0" r="0" b="0"/>
            </a:stretch>
          </a:blipFill>
        </p:spPr>
      </p:sp>
      <p:sp>
        <p:nvSpPr>
          <p:cNvPr name="Freeform 12" id="12"/>
          <p:cNvSpPr/>
          <p:nvPr/>
        </p:nvSpPr>
        <p:spPr>
          <a:xfrm flipH="false" flipV="false" rot="0">
            <a:off x="14712146" y="3695980"/>
            <a:ext cx="1503730" cy="1503730"/>
          </a:xfrm>
          <a:custGeom>
            <a:avLst/>
            <a:gdLst/>
            <a:ahLst/>
            <a:cxnLst/>
            <a:rect r="r" b="b" t="t" l="l"/>
            <a:pathLst>
              <a:path h="1503730" w="1503730">
                <a:moveTo>
                  <a:pt x="0" y="0"/>
                </a:moveTo>
                <a:lnTo>
                  <a:pt x="1503730" y="0"/>
                </a:lnTo>
                <a:lnTo>
                  <a:pt x="1503730" y="1503730"/>
                </a:lnTo>
                <a:lnTo>
                  <a:pt x="0" y="1503730"/>
                </a:lnTo>
                <a:lnTo>
                  <a:pt x="0" y="0"/>
                </a:lnTo>
                <a:close/>
              </a:path>
            </a:pathLst>
          </a:custGeom>
          <a:blipFill>
            <a:blip r:embed="rId11"/>
            <a:stretch>
              <a:fillRect l="0" t="0" r="0" b="0"/>
            </a:stretch>
          </a:blipFill>
        </p:spPr>
      </p:sp>
      <p:sp>
        <p:nvSpPr>
          <p:cNvPr name="Freeform 13" id="13"/>
          <p:cNvSpPr/>
          <p:nvPr/>
        </p:nvSpPr>
        <p:spPr>
          <a:xfrm flipH="false" flipV="false" rot="0">
            <a:off x="10972477" y="6254183"/>
            <a:ext cx="1792907" cy="1792907"/>
          </a:xfrm>
          <a:custGeom>
            <a:avLst/>
            <a:gdLst/>
            <a:ahLst/>
            <a:cxnLst/>
            <a:rect r="r" b="b" t="t" l="l"/>
            <a:pathLst>
              <a:path h="1792907" w="1792907">
                <a:moveTo>
                  <a:pt x="0" y="0"/>
                </a:moveTo>
                <a:lnTo>
                  <a:pt x="1792907" y="0"/>
                </a:lnTo>
                <a:lnTo>
                  <a:pt x="1792907" y="1792907"/>
                </a:lnTo>
                <a:lnTo>
                  <a:pt x="0" y="1792907"/>
                </a:lnTo>
                <a:lnTo>
                  <a:pt x="0" y="0"/>
                </a:lnTo>
                <a:close/>
              </a:path>
            </a:pathLst>
          </a:custGeom>
          <a:blipFill>
            <a:blip r:embed="rId12"/>
            <a:stretch>
              <a:fillRect l="0" t="0" r="0" b="0"/>
            </a:stretch>
          </a:blipFill>
        </p:spPr>
      </p:sp>
      <p:sp>
        <p:nvSpPr>
          <p:cNvPr name="Freeform 14" id="14"/>
          <p:cNvSpPr/>
          <p:nvPr/>
        </p:nvSpPr>
        <p:spPr>
          <a:xfrm flipH="false" flipV="false" rot="0">
            <a:off x="13842564" y="6339913"/>
            <a:ext cx="1621447" cy="1621447"/>
          </a:xfrm>
          <a:custGeom>
            <a:avLst/>
            <a:gdLst/>
            <a:ahLst/>
            <a:cxnLst/>
            <a:rect r="r" b="b" t="t" l="l"/>
            <a:pathLst>
              <a:path h="1621447" w="1621447">
                <a:moveTo>
                  <a:pt x="0" y="0"/>
                </a:moveTo>
                <a:lnTo>
                  <a:pt x="1621447" y="0"/>
                </a:lnTo>
                <a:lnTo>
                  <a:pt x="1621447" y="1621447"/>
                </a:lnTo>
                <a:lnTo>
                  <a:pt x="0" y="1621447"/>
                </a:lnTo>
                <a:lnTo>
                  <a:pt x="0" y="0"/>
                </a:lnTo>
                <a:close/>
              </a:path>
            </a:pathLst>
          </a:custGeom>
          <a:blipFill>
            <a:blip r:embed="rId13"/>
            <a:stretch>
              <a:fillRect l="0" t="0" r="0" b="0"/>
            </a:stretch>
          </a:blipFill>
        </p:spPr>
      </p:sp>
      <p:sp>
        <p:nvSpPr>
          <p:cNvPr name="TextBox 15" id="15"/>
          <p:cNvSpPr txBox="true"/>
          <p:nvPr/>
        </p:nvSpPr>
        <p:spPr>
          <a:xfrm rot="0">
            <a:off x="2467180" y="448227"/>
            <a:ext cx="13143421" cy="2343850"/>
          </a:xfrm>
          <a:prstGeom prst="rect">
            <a:avLst/>
          </a:prstGeom>
        </p:spPr>
        <p:txBody>
          <a:bodyPr anchor="t" rtlCol="false" tIns="0" lIns="0" bIns="0" rIns="0">
            <a:spAutoFit/>
          </a:bodyPr>
          <a:lstStyle/>
          <a:p>
            <a:pPr algn="ctr">
              <a:lnSpc>
                <a:spcPts val="9411"/>
              </a:lnSpc>
            </a:pPr>
            <a:r>
              <a:rPr lang="en-US" b="true" sz="6722">
                <a:solidFill>
                  <a:srgbClr val="205732"/>
                </a:solidFill>
                <a:latin typeface="HK Modular"/>
                <a:ea typeface="HK Modular"/>
                <a:cs typeface="HK Modular"/>
                <a:sym typeface="HK Modular"/>
              </a:rPr>
              <a:t>TECNOLOGÍAS UTILIZADAS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5471885" y="6391386"/>
            <a:ext cx="13396040" cy="3263762"/>
          </a:xfrm>
          <a:custGeom>
            <a:avLst/>
            <a:gdLst/>
            <a:ahLst/>
            <a:cxnLst/>
            <a:rect r="r" b="b" t="t" l="l"/>
            <a:pathLst>
              <a:path h="3263762" w="13396040">
                <a:moveTo>
                  <a:pt x="0" y="0"/>
                </a:moveTo>
                <a:lnTo>
                  <a:pt x="13396040" y="0"/>
                </a:lnTo>
                <a:lnTo>
                  <a:pt x="13396040" y="3263762"/>
                </a:lnTo>
                <a:lnTo>
                  <a:pt x="0" y="32637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083769" y="1028700"/>
            <a:ext cx="4773054" cy="1162890"/>
          </a:xfrm>
          <a:custGeom>
            <a:avLst/>
            <a:gdLst/>
            <a:ahLst/>
            <a:cxnLst/>
            <a:rect r="r" b="b" t="t" l="l"/>
            <a:pathLst>
              <a:path h="1162890" w="4773054">
                <a:moveTo>
                  <a:pt x="0" y="0"/>
                </a:moveTo>
                <a:lnTo>
                  <a:pt x="4773055" y="0"/>
                </a:lnTo>
                <a:lnTo>
                  <a:pt x="4773055" y="1162890"/>
                </a:lnTo>
                <a:lnTo>
                  <a:pt x="0" y="11628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4639" y="212363"/>
            <a:ext cx="4166503" cy="1015112"/>
          </a:xfrm>
          <a:custGeom>
            <a:avLst/>
            <a:gdLst/>
            <a:ahLst/>
            <a:cxnLst/>
            <a:rect r="r" b="b" t="t" l="l"/>
            <a:pathLst>
              <a:path h="1015112" w="4166503">
                <a:moveTo>
                  <a:pt x="0" y="0"/>
                </a:moveTo>
                <a:lnTo>
                  <a:pt x="4166504" y="0"/>
                </a:lnTo>
                <a:lnTo>
                  <a:pt x="4166504" y="1015111"/>
                </a:lnTo>
                <a:lnTo>
                  <a:pt x="0" y="10151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142866" y="5601590"/>
            <a:ext cx="12232868" cy="5538153"/>
          </a:xfrm>
          <a:custGeom>
            <a:avLst/>
            <a:gdLst/>
            <a:ahLst/>
            <a:cxnLst/>
            <a:rect r="r" b="b" t="t" l="l"/>
            <a:pathLst>
              <a:path h="5538153" w="12232868">
                <a:moveTo>
                  <a:pt x="0" y="0"/>
                </a:moveTo>
                <a:lnTo>
                  <a:pt x="12232868" y="0"/>
                </a:lnTo>
                <a:lnTo>
                  <a:pt x="12232868" y="5538153"/>
                </a:lnTo>
                <a:lnTo>
                  <a:pt x="0" y="55381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686413" y="274226"/>
            <a:ext cx="13796520" cy="1715997"/>
          </a:xfrm>
          <a:prstGeom prst="rect">
            <a:avLst/>
          </a:prstGeom>
        </p:spPr>
        <p:txBody>
          <a:bodyPr anchor="t" rtlCol="false" tIns="0" lIns="0" bIns="0" rIns="0">
            <a:spAutoFit/>
          </a:bodyPr>
          <a:lstStyle/>
          <a:p>
            <a:pPr algn="ctr" marL="0" indent="0" lvl="0">
              <a:lnSpc>
                <a:spcPts val="14092"/>
              </a:lnSpc>
              <a:spcBef>
                <a:spcPct val="0"/>
              </a:spcBef>
            </a:pPr>
            <a:r>
              <a:rPr lang="en-US" sz="10066">
                <a:solidFill>
                  <a:srgbClr val="2E1B5B"/>
                </a:solidFill>
                <a:latin typeface="HK Modular"/>
                <a:ea typeface="HK Modular"/>
                <a:cs typeface="HK Modular"/>
                <a:sym typeface="HK Modular"/>
              </a:rPr>
              <a:t>MEDIAPIPE </a:t>
            </a:r>
          </a:p>
        </p:txBody>
      </p:sp>
      <p:grpSp>
        <p:nvGrpSpPr>
          <p:cNvPr name="Group 7" id="7"/>
          <p:cNvGrpSpPr/>
          <p:nvPr/>
        </p:nvGrpSpPr>
        <p:grpSpPr>
          <a:xfrm rot="0">
            <a:off x="4060647" y="2563109"/>
            <a:ext cx="10734287" cy="4986383"/>
            <a:chOff x="0" y="0"/>
            <a:chExt cx="2827137" cy="1313286"/>
          </a:xfrm>
        </p:grpSpPr>
        <p:sp>
          <p:nvSpPr>
            <p:cNvPr name="Freeform 8" id="8"/>
            <p:cNvSpPr/>
            <p:nvPr/>
          </p:nvSpPr>
          <p:spPr>
            <a:xfrm flipH="false" flipV="false" rot="0">
              <a:off x="0" y="0"/>
              <a:ext cx="2827137" cy="1313286"/>
            </a:xfrm>
            <a:custGeom>
              <a:avLst/>
              <a:gdLst/>
              <a:ahLst/>
              <a:cxnLst/>
              <a:rect r="r" b="b" t="t" l="l"/>
              <a:pathLst>
                <a:path h="1313286" w="2827137">
                  <a:moveTo>
                    <a:pt x="0" y="0"/>
                  </a:moveTo>
                  <a:lnTo>
                    <a:pt x="2827137" y="0"/>
                  </a:lnTo>
                  <a:lnTo>
                    <a:pt x="2827137" y="1313286"/>
                  </a:lnTo>
                  <a:lnTo>
                    <a:pt x="0" y="1313286"/>
                  </a:lnTo>
                  <a:close/>
                </a:path>
              </a:pathLst>
            </a:custGeom>
            <a:solidFill>
              <a:srgbClr val="F0F9FF"/>
            </a:solidFill>
            <a:ln cap="sq">
              <a:noFill/>
              <a:prstDash val="solid"/>
              <a:miter/>
            </a:ln>
          </p:spPr>
        </p:sp>
        <p:sp>
          <p:nvSpPr>
            <p:cNvPr name="TextBox 9" id="9"/>
            <p:cNvSpPr txBox="true"/>
            <p:nvPr/>
          </p:nvSpPr>
          <p:spPr>
            <a:xfrm>
              <a:off x="0" y="-47625"/>
              <a:ext cx="2827137" cy="1360911"/>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TextBox 10" id="10"/>
          <p:cNvSpPr txBox="true"/>
          <p:nvPr/>
        </p:nvSpPr>
        <p:spPr>
          <a:xfrm rot="0">
            <a:off x="4419502" y="2822940"/>
            <a:ext cx="10664267" cy="4900951"/>
          </a:xfrm>
          <a:prstGeom prst="rect">
            <a:avLst/>
          </a:prstGeom>
        </p:spPr>
        <p:txBody>
          <a:bodyPr anchor="t" rtlCol="false" tIns="0" lIns="0" bIns="0" rIns="0">
            <a:spAutoFit/>
          </a:bodyPr>
          <a:lstStyle/>
          <a:p>
            <a:pPr algn="l" marL="717692" indent="-358846" lvl="1">
              <a:lnSpc>
                <a:spcPts val="4653"/>
              </a:lnSpc>
              <a:buFont typeface="Arial"/>
              <a:buChar char="•"/>
            </a:pPr>
            <a:r>
              <a:rPr lang="en-US" sz="3324">
                <a:solidFill>
                  <a:srgbClr val="000000"/>
                </a:solidFill>
                <a:latin typeface="Anonymous Pro"/>
                <a:ea typeface="Anonymous Pro"/>
                <a:cs typeface="Anonymous Pro"/>
                <a:sym typeface="Anonymous Pro"/>
              </a:rPr>
              <a:t>13 de 33 puntos utilizados:</a:t>
            </a:r>
          </a:p>
          <a:p>
            <a:pPr algn="l" marL="717692" indent="-358846" lvl="1">
              <a:lnSpc>
                <a:spcPts val="4653"/>
              </a:lnSpc>
              <a:buFont typeface="Arial"/>
              <a:buChar char="•"/>
            </a:pPr>
            <a:r>
              <a:rPr lang="en-US" sz="3324">
                <a:solidFill>
                  <a:srgbClr val="000000"/>
                </a:solidFill>
                <a:latin typeface="Anonymous Pro"/>
                <a:ea typeface="Anonymous Pro"/>
                <a:cs typeface="Anonymous Pro"/>
                <a:sym typeface="Anonymous Pro"/>
              </a:rPr>
              <a:t>Índices: 0, 11-16, 23-28</a:t>
            </a:r>
          </a:p>
          <a:p>
            <a:pPr algn="l" marL="717692" indent="-358846" lvl="1">
              <a:lnSpc>
                <a:spcPts val="4653"/>
              </a:lnSpc>
              <a:buFont typeface="Arial"/>
              <a:buChar char="•"/>
            </a:pPr>
            <a:r>
              <a:rPr lang="en-US" sz="3324">
                <a:solidFill>
                  <a:srgbClr val="000000"/>
                </a:solidFill>
                <a:latin typeface="Anonymous Pro"/>
                <a:ea typeface="Anonymous Pro"/>
                <a:cs typeface="Anonymous Pro"/>
                <a:sym typeface="Anonymous Pro"/>
              </a:rPr>
              <a:t>Incluye: Nariz, hombros, codos, muñecas, caderas, rodillas, tobillos</a:t>
            </a:r>
          </a:p>
          <a:p>
            <a:pPr algn="l" marL="717692" indent="-358846" lvl="1">
              <a:lnSpc>
                <a:spcPts val="4653"/>
              </a:lnSpc>
              <a:buFont typeface="Arial"/>
              <a:buChar char="•"/>
            </a:pPr>
            <a:r>
              <a:rPr lang="en-US" sz="3324">
                <a:solidFill>
                  <a:srgbClr val="000000"/>
                </a:solidFill>
                <a:latin typeface="Anonymous Pro"/>
                <a:ea typeface="Anonymous Pro"/>
                <a:cs typeface="Anonymous Pro"/>
                <a:sym typeface="Anonymous Pro"/>
              </a:rPr>
              <a:t>Cada punto tiene: X, Y, Z, y visibilidad</a:t>
            </a:r>
          </a:p>
          <a:p>
            <a:pPr algn="l" marL="717692" indent="-358846" lvl="1">
              <a:lnSpc>
                <a:spcPts val="4653"/>
              </a:lnSpc>
              <a:buFont typeface="Arial"/>
              <a:buChar char="•"/>
            </a:pPr>
            <a:r>
              <a:rPr lang="en-US" sz="3324">
                <a:solidFill>
                  <a:srgbClr val="000000"/>
                </a:solidFill>
                <a:latin typeface="Anonymous Pro"/>
                <a:ea typeface="Anonymous Pro"/>
                <a:cs typeface="Anonymous Pro"/>
                <a:sym typeface="Anonymous Pro"/>
              </a:rPr>
              <a:t>Múltiples personas: Detecta hasta 2 simultáneamente</a:t>
            </a:r>
          </a:p>
          <a:p>
            <a:pPr algn="l">
              <a:lnSpc>
                <a:spcPts val="633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2108720" y="9712494"/>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674632" y="9712494"/>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351764" y="-8455222"/>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false" flipV="false" rot="0">
            <a:off x="15428199" y="131163"/>
            <a:ext cx="3796770" cy="1718901"/>
          </a:xfrm>
          <a:custGeom>
            <a:avLst/>
            <a:gdLst/>
            <a:ahLst/>
            <a:cxnLst/>
            <a:rect r="r" b="b" t="t" l="l"/>
            <a:pathLst>
              <a:path h="1718901" w="3796770">
                <a:moveTo>
                  <a:pt x="0" y="0"/>
                </a:moveTo>
                <a:lnTo>
                  <a:pt x="3796770" y="0"/>
                </a:lnTo>
                <a:lnTo>
                  <a:pt x="3796770" y="1718901"/>
                </a:lnTo>
                <a:lnTo>
                  <a:pt x="0" y="1718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76895" y="2391806"/>
            <a:ext cx="613076" cy="571833"/>
          </a:xfrm>
          <a:custGeom>
            <a:avLst/>
            <a:gdLst/>
            <a:ahLst/>
            <a:cxnLst/>
            <a:rect r="r" b="b" t="t" l="l"/>
            <a:pathLst>
              <a:path h="571833" w="613076">
                <a:moveTo>
                  <a:pt x="0" y="0"/>
                </a:moveTo>
                <a:lnTo>
                  <a:pt x="613077" y="0"/>
                </a:lnTo>
                <a:lnTo>
                  <a:pt x="613077" y="571833"/>
                </a:lnTo>
                <a:lnTo>
                  <a:pt x="0" y="571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665288" y="2112816"/>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Captura</a:t>
            </a:r>
          </a:p>
        </p:txBody>
      </p:sp>
      <p:sp>
        <p:nvSpPr>
          <p:cNvPr name="TextBox 10" id="10"/>
          <p:cNvSpPr txBox="true"/>
          <p:nvPr/>
        </p:nvSpPr>
        <p:spPr>
          <a:xfrm rot="0">
            <a:off x="3665288" y="2645525"/>
            <a:ext cx="4483849" cy="394431"/>
          </a:xfrm>
          <a:prstGeom prst="rect">
            <a:avLst/>
          </a:prstGeom>
        </p:spPr>
        <p:txBody>
          <a:bodyPr anchor="t" rtlCol="false" tIns="0" lIns="0" bIns="0" rIns="0">
            <a:spAutoFit/>
          </a:bodyPr>
          <a:lstStyle/>
          <a:p>
            <a:pPr algn="l">
              <a:lnSpc>
                <a:spcPts val="3214"/>
              </a:lnSpc>
            </a:pPr>
            <a:r>
              <a:rPr lang="en-US" sz="2329" i="true" spc="228">
                <a:solidFill>
                  <a:srgbClr val="000000"/>
                </a:solidFill>
                <a:latin typeface="Anonymous Pro Italics"/>
                <a:ea typeface="Anonymous Pro Italics"/>
                <a:cs typeface="Anonymous Pro Italics"/>
                <a:sym typeface="Anonymous Pro Italics"/>
              </a:rPr>
              <a:t>Video 640x480 a ~30 FPS</a:t>
            </a:r>
          </a:p>
        </p:txBody>
      </p:sp>
      <p:sp>
        <p:nvSpPr>
          <p:cNvPr name="TextBox 11" id="11"/>
          <p:cNvSpPr txBox="true"/>
          <p:nvPr/>
        </p:nvSpPr>
        <p:spPr>
          <a:xfrm rot="0">
            <a:off x="2451670" y="1693414"/>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1</a:t>
            </a:r>
          </a:p>
        </p:txBody>
      </p:sp>
      <p:sp>
        <p:nvSpPr>
          <p:cNvPr name="TextBox 12" id="12"/>
          <p:cNvSpPr txBox="true"/>
          <p:nvPr/>
        </p:nvSpPr>
        <p:spPr>
          <a:xfrm rot="0">
            <a:off x="2451670" y="3173608"/>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2</a:t>
            </a:r>
          </a:p>
        </p:txBody>
      </p:sp>
      <p:sp>
        <p:nvSpPr>
          <p:cNvPr name="TextBox 13" id="13"/>
          <p:cNvSpPr txBox="true"/>
          <p:nvPr/>
        </p:nvSpPr>
        <p:spPr>
          <a:xfrm rot="0">
            <a:off x="2451670" y="4653803"/>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3</a:t>
            </a:r>
          </a:p>
        </p:txBody>
      </p:sp>
      <p:sp>
        <p:nvSpPr>
          <p:cNvPr name="TextBox 14" id="14"/>
          <p:cNvSpPr txBox="true"/>
          <p:nvPr/>
        </p:nvSpPr>
        <p:spPr>
          <a:xfrm rot="0">
            <a:off x="1576895" y="425378"/>
            <a:ext cx="11048190" cy="2503439"/>
          </a:xfrm>
          <a:prstGeom prst="rect">
            <a:avLst/>
          </a:prstGeom>
        </p:spPr>
        <p:txBody>
          <a:bodyPr anchor="t" rtlCol="false" tIns="0" lIns="0" bIns="0" rIns="0">
            <a:spAutoFit/>
          </a:bodyPr>
          <a:lstStyle/>
          <a:p>
            <a:pPr algn="l">
              <a:lnSpc>
                <a:spcPts val="10024"/>
              </a:lnSpc>
            </a:pPr>
            <a:r>
              <a:rPr lang="en-US" sz="7160" b="true">
                <a:solidFill>
                  <a:srgbClr val="2E1B5B"/>
                </a:solidFill>
                <a:latin typeface="HK Modular"/>
                <a:ea typeface="HK Modular"/>
                <a:cs typeface="HK Modular"/>
                <a:sym typeface="HK Modular"/>
              </a:rPr>
              <a:t>FLUJO DE DATOS</a:t>
            </a:r>
          </a:p>
          <a:p>
            <a:pPr algn="l">
              <a:lnSpc>
                <a:spcPts val="10024"/>
              </a:lnSpc>
            </a:pPr>
          </a:p>
        </p:txBody>
      </p:sp>
      <p:sp>
        <p:nvSpPr>
          <p:cNvPr name="Freeform 15" id="15"/>
          <p:cNvSpPr/>
          <p:nvPr/>
        </p:nvSpPr>
        <p:spPr>
          <a:xfrm flipH="false" flipV="false" rot="0">
            <a:off x="1576895" y="3774915"/>
            <a:ext cx="613076" cy="571833"/>
          </a:xfrm>
          <a:custGeom>
            <a:avLst/>
            <a:gdLst/>
            <a:ahLst/>
            <a:cxnLst/>
            <a:rect r="r" b="b" t="t" l="l"/>
            <a:pathLst>
              <a:path h="571833" w="613076">
                <a:moveTo>
                  <a:pt x="0" y="0"/>
                </a:moveTo>
                <a:lnTo>
                  <a:pt x="613077" y="0"/>
                </a:lnTo>
                <a:lnTo>
                  <a:pt x="613077" y="571832"/>
                </a:lnTo>
                <a:lnTo>
                  <a:pt x="0" y="571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576895" y="5177977"/>
            <a:ext cx="613076" cy="571833"/>
          </a:xfrm>
          <a:custGeom>
            <a:avLst/>
            <a:gdLst/>
            <a:ahLst/>
            <a:cxnLst/>
            <a:rect r="r" b="b" t="t" l="l"/>
            <a:pathLst>
              <a:path h="571833" w="613076">
                <a:moveTo>
                  <a:pt x="0" y="0"/>
                </a:moveTo>
                <a:lnTo>
                  <a:pt x="613077" y="0"/>
                </a:lnTo>
                <a:lnTo>
                  <a:pt x="613077" y="571832"/>
                </a:lnTo>
                <a:lnTo>
                  <a:pt x="0" y="571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3730930" y="3582881"/>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Preprocesamiento</a:t>
            </a:r>
          </a:p>
        </p:txBody>
      </p:sp>
      <p:sp>
        <p:nvSpPr>
          <p:cNvPr name="TextBox 18" id="18"/>
          <p:cNvSpPr txBox="true"/>
          <p:nvPr/>
        </p:nvSpPr>
        <p:spPr>
          <a:xfrm rot="0">
            <a:off x="3730930" y="4115590"/>
            <a:ext cx="4314313" cy="794481"/>
          </a:xfrm>
          <a:prstGeom prst="rect">
            <a:avLst/>
          </a:prstGeom>
        </p:spPr>
        <p:txBody>
          <a:bodyPr anchor="t" rtlCol="false" tIns="0" lIns="0" bIns="0" rIns="0">
            <a:spAutoFit/>
          </a:bodyPr>
          <a:lstStyle/>
          <a:p>
            <a:pPr algn="l">
              <a:lnSpc>
                <a:spcPts val="3214"/>
              </a:lnSpc>
            </a:pPr>
            <a:r>
              <a:rPr lang="en-US" sz="2329" i="true" spc="228">
                <a:solidFill>
                  <a:srgbClr val="000000"/>
                </a:solidFill>
                <a:latin typeface="Anonymous Pro Italics"/>
                <a:ea typeface="Anonymous Pro Italics"/>
                <a:cs typeface="Anonymous Pro Italics"/>
                <a:sym typeface="Anonymous Pro Italics"/>
              </a:rPr>
              <a:t>OpenCV (BGR→RGB, flip)</a:t>
            </a:r>
          </a:p>
        </p:txBody>
      </p:sp>
      <p:sp>
        <p:nvSpPr>
          <p:cNvPr name="TextBox 19" id="19"/>
          <p:cNvSpPr txBox="true"/>
          <p:nvPr/>
        </p:nvSpPr>
        <p:spPr>
          <a:xfrm rot="0">
            <a:off x="3775760" y="5052946"/>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Detección</a:t>
            </a:r>
          </a:p>
        </p:txBody>
      </p:sp>
      <p:sp>
        <p:nvSpPr>
          <p:cNvPr name="TextBox 20" id="20"/>
          <p:cNvSpPr txBox="true"/>
          <p:nvPr/>
        </p:nvSpPr>
        <p:spPr>
          <a:xfrm rot="0">
            <a:off x="3775760" y="5585656"/>
            <a:ext cx="4314313" cy="794481"/>
          </a:xfrm>
          <a:prstGeom prst="rect">
            <a:avLst/>
          </a:prstGeom>
        </p:spPr>
        <p:txBody>
          <a:bodyPr anchor="t" rtlCol="false" tIns="0" lIns="0" bIns="0" rIns="0">
            <a:spAutoFit/>
          </a:bodyPr>
          <a:lstStyle/>
          <a:p>
            <a:pPr algn="l">
              <a:lnSpc>
                <a:spcPts val="3214"/>
              </a:lnSpc>
            </a:pPr>
            <a:r>
              <a:rPr lang="en-US" sz="2329" i="true" spc="228">
                <a:solidFill>
                  <a:srgbClr val="000000"/>
                </a:solidFill>
                <a:latin typeface="Anonymous Pro Italics"/>
                <a:ea typeface="Anonymous Pro Italics"/>
                <a:cs typeface="Anonymous Pro Italics"/>
                <a:sym typeface="Anonymous Pro Italics"/>
              </a:rPr>
              <a:t>MediaPipe extrae 33 puntos/persona</a:t>
            </a:r>
          </a:p>
        </p:txBody>
      </p:sp>
      <p:sp>
        <p:nvSpPr>
          <p:cNvPr name="Freeform 21" id="21"/>
          <p:cNvSpPr/>
          <p:nvPr/>
        </p:nvSpPr>
        <p:spPr>
          <a:xfrm flipH="false" flipV="false" rot="0">
            <a:off x="1560848" y="6949794"/>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3649241" y="6670803"/>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Filtrado</a:t>
            </a:r>
          </a:p>
        </p:txBody>
      </p:sp>
      <p:sp>
        <p:nvSpPr>
          <p:cNvPr name="TextBox 23" id="23"/>
          <p:cNvSpPr txBox="true"/>
          <p:nvPr/>
        </p:nvSpPr>
        <p:spPr>
          <a:xfrm rot="0">
            <a:off x="3649241" y="7203512"/>
            <a:ext cx="4314313" cy="794481"/>
          </a:xfrm>
          <a:prstGeom prst="rect">
            <a:avLst/>
          </a:prstGeom>
        </p:spPr>
        <p:txBody>
          <a:bodyPr anchor="t" rtlCol="false" tIns="0" lIns="0" bIns="0" rIns="0">
            <a:spAutoFit/>
          </a:bodyPr>
          <a:lstStyle/>
          <a:p>
            <a:pPr algn="l">
              <a:lnSpc>
                <a:spcPts val="3214"/>
              </a:lnSpc>
            </a:pPr>
            <a:r>
              <a:rPr lang="en-US" sz="2329" i="true" spc="228">
                <a:solidFill>
                  <a:srgbClr val="000000"/>
                </a:solidFill>
                <a:latin typeface="Anonymous Pro Italics"/>
                <a:ea typeface="Anonymous Pro Italics"/>
                <a:cs typeface="Anonymous Pro Italics"/>
                <a:sym typeface="Anonymous Pro Italics"/>
              </a:rPr>
              <a:t>Selecciona 13 puntos clave</a:t>
            </a:r>
          </a:p>
        </p:txBody>
      </p:sp>
      <p:sp>
        <p:nvSpPr>
          <p:cNvPr name="TextBox 24" id="24"/>
          <p:cNvSpPr txBox="true"/>
          <p:nvPr/>
        </p:nvSpPr>
        <p:spPr>
          <a:xfrm rot="0">
            <a:off x="2435622" y="6251401"/>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4</a:t>
            </a:r>
          </a:p>
        </p:txBody>
      </p:sp>
      <p:sp>
        <p:nvSpPr>
          <p:cNvPr name="TextBox 25" id="25"/>
          <p:cNvSpPr txBox="true"/>
          <p:nvPr/>
        </p:nvSpPr>
        <p:spPr>
          <a:xfrm rot="0">
            <a:off x="2451670" y="7807494"/>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5</a:t>
            </a:r>
          </a:p>
        </p:txBody>
      </p:sp>
      <p:sp>
        <p:nvSpPr>
          <p:cNvPr name="TextBox 26" id="26"/>
          <p:cNvSpPr txBox="true"/>
          <p:nvPr/>
        </p:nvSpPr>
        <p:spPr>
          <a:xfrm rot="0">
            <a:off x="9487940" y="1782020"/>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6</a:t>
            </a:r>
          </a:p>
        </p:txBody>
      </p:sp>
      <p:sp>
        <p:nvSpPr>
          <p:cNvPr name="Freeform 27" id="27"/>
          <p:cNvSpPr/>
          <p:nvPr/>
        </p:nvSpPr>
        <p:spPr>
          <a:xfrm flipH="false" flipV="false" rot="0">
            <a:off x="1576895" y="8408800"/>
            <a:ext cx="613076" cy="571833"/>
          </a:xfrm>
          <a:custGeom>
            <a:avLst/>
            <a:gdLst/>
            <a:ahLst/>
            <a:cxnLst/>
            <a:rect r="r" b="b" t="t" l="l"/>
            <a:pathLst>
              <a:path h="571833" w="613076">
                <a:moveTo>
                  <a:pt x="0" y="0"/>
                </a:moveTo>
                <a:lnTo>
                  <a:pt x="613077" y="0"/>
                </a:lnTo>
                <a:lnTo>
                  <a:pt x="613077" y="571833"/>
                </a:lnTo>
                <a:lnTo>
                  <a:pt x="0" y="571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8613165" y="2306194"/>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9" id="29"/>
          <p:cNvSpPr txBox="true"/>
          <p:nvPr/>
        </p:nvSpPr>
        <p:spPr>
          <a:xfrm rot="0">
            <a:off x="3730930" y="8216767"/>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Serialización</a:t>
            </a:r>
          </a:p>
        </p:txBody>
      </p:sp>
      <p:sp>
        <p:nvSpPr>
          <p:cNvPr name="TextBox 30" id="30"/>
          <p:cNvSpPr txBox="true"/>
          <p:nvPr/>
        </p:nvSpPr>
        <p:spPr>
          <a:xfrm rot="0">
            <a:off x="3730930" y="8749476"/>
            <a:ext cx="4314313" cy="794481"/>
          </a:xfrm>
          <a:prstGeom prst="rect">
            <a:avLst/>
          </a:prstGeom>
        </p:spPr>
        <p:txBody>
          <a:bodyPr anchor="t" rtlCol="false" tIns="0" lIns="0" bIns="0" rIns="0">
            <a:spAutoFit/>
          </a:bodyPr>
          <a:lstStyle/>
          <a:p>
            <a:pPr algn="l">
              <a:lnSpc>
                <a:spcPts val="3214"/>
              </a:lnSpc>
            </a:pPr>
            <a:r>
              <a:rPr lang="en-US" sz="2329" i="true" spc="228">
                <a:solidFill>
                  <a:srgbClr val="000000"/>
                </a:solidFill>
                <a:latin typeface="Anonymous Pro Italics"/>
                <a:ea typeface="Anonymous Pro Italics"/>
                <a:cs typeface="Anonymous Pro Italics"/>
                <a:sym typeface="Anonymous Pro Italics"/>
              </a:rPr>
              <a:t>JSON con estructura de poses</a:t>
            </a:r>
          </a:p>
        </p:txBody>
      </p:sp>
      <p:sp>
        <p:nvSpPr>
          <p:cNvPr name="TextBox 31" id="31"/>
          <p:cNvSpPr txBox="true"/>
          <p:nvPr/>
        </p:nvSpPr>
        <p:spPr>
          <a:xfrm rot="0">
            <a:off x="10812030" y="2181164"/>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Transmisión</a:t>
            </a:r>
          </a:p>
        </p:txBody>
      </p:sp>
      <p:sp>
        <p:nvSpPr>
          <p:cNvPr name="TextBox 32" id="32"/>
          <p:cNvSpPr txBox="true"/>
          <p:nvPr/>
        </p:nvSpPr>
        <p:spPr>
          <a:xfrm rot="0">
            <a:off x="10812030" y="2713873"/>
            <a:ext cx="4314313" cy="394431"/>
          </a:xfrm>
          <a:prstGeom prst="rect">
            <a:avLst/>
          </a:prstGeom>
        </p:spPr>
        <p:txBody>
          <a:bodyPr anchor="t" rtlCol="false" tIns="0" lIns="0" bIns="0" rIns="0">
            <a:spAutoFit/>
          </a:bodyPr>
          <a:lstStyle/>
          <a:p>
            <a:pPr algn="l">
              <a:lnSpc>
                <a:spcPts val="3214"/>
              </a:lnSpc>
            </a:pPr>
            <a:r>
              <a:rPr lang="en-US" sz="2329" i="true" spc="228">
                <a:solidFill>
                  <a:srgbClr val="000000"/>
                </a:solidFill>
                <a:latin typeface="Anonymous Pro Italics"/>
                <a:ea typeface="Anonymous Pro Italics"/>
                <a:cs typeface="Anonymous Pro Italics"/>
                <a:sym typeface="Anonymous Pro Italics"/>
              </a:rPr>
              <a:t>WebSocket broadcast</a:t>
            </a:r>
          </a:p>
        </p:txBody>
      </p:sp>
      <p:sp>
        <p:nvSpPr>
          <p:cNvPr name="Freeform 33" id="33"/>
          <p:cNvSpPr/>
          <p:nvPr/>
        </p:nvSpPr>
        <p:spPr>
          <a:xfrm flipH="false" flipV="false" rot="0">
            <a:off x="8613165" y="3861683"/>
            <a:ext cx="613076" cy="571833"/>
          </a:xfrm>
          <a:custGeom>
            <a:avLst/>
            <a:gdLst/>
            <a:ahLst/>
            <a:cxnLst/>
            <a:rect r="r" b="b" t="t" l="l"/>
            <a:pathLst>
              <a:path h="571833" w="613076">
                <a:moveTo>
                  <a:pt x="0" y="0"/>
                </a:moveTo>
                <a:lnTo>
                  <a:pt x="613076" y="0"/>
                </a:lnTo>
                <a:lnTo>
                  <a:pt x="613076" y="571832"/>
                </a:lnTo>
                <a:lnTo>
                  <a:pt x="0" y="571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4" id="34"/>
          <p:cNvSpPr txBox="true"/>
          <p:nvPr/>
        </p:nvSpPr>
        <p:spPr>
          <a:xfrm rot="0">
            <a:off x="10812030" y="3736653"/>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Recepción</a:t>
            </a:r>
          </a:p>
        </p:txBody>
      </p:sp>
      <p:sp>
        <p:nvSpPr>
          <p:cNvPr name="TextBox 35" id="35"/>
          <p:cNvSpPr txBox="true"/>
          <p:nvPr/>
        </p:nvSpPr>
        <p:spPr>
          <a:xfrm rot="0">
            <a:off x="10812030" y="4269362"/>
            <a:ext cx="4314313" cy="1194531"/>
          </a:xfrm>
          <a:prstGeom prst="rect">
            <a:avLst/>
          </a:prstGeom>
        </p:spPr>
        <p:txBody>
          <a:bodyPr anchor="t" rtlCol="false" tIns="0" lIns="0" bIns="0" rIns="0">
            <a:spAutoFit/>
          </a:bodyPr>
          <a:lstStyle/>
          <a:p>
            <a:pPr algn="l">
              <a:lnSpc>
                <a:spcPts val="3214"/>
              </a:lnSpc>
            </a:pPr>
            <a:r>
              <a:rPr lang="en-US" sz="2329" i="true" spc="228">
                <a:solidFill>
                  <a:srgbClr val="000000"/>
                </a:solidFill>
                <a:latin typeface="Anonymous Pro Italics"/>
                <a:ea typeface="Anonymous Pro Italics"/>
                <a:cs typeface="Anonymous Pro Italics"/>
                <a:sym typeface="Anonymous Pro Italics"/>
              </a:rPr>
              <a:t>Godot recibe y parsea JSON</a:t>
            </a:r>
          </a:p>
          <a:p>
            <a:pPr algn="l">
              <a:lnSpc>
                <a:spcPts val="3214"/>
              </a:lnSpc>
            </a:pPr>
          </a:p>
        </p:txBody>
      </p:sp>
      <p:sp>
        <p:nvSpPr>
          <p:cNvPr name="TextBox 36" id="36"/>
          <p:cNvSpPr txBox="true"/>
          <p:nvPr/>
        </p:nvSpPr>
        <p:spPr>
          <a:xfrm rot="0">
            <a:off x="9512518" y="3446674"/>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7</a:t>
            </a:r>
          </a:p>
        </p:txBody>
      </p:sp>
      <p:sp>
        <p:nvSpPr>
          <p:cNvPr name="Freeform 37" id="37"/>
          <p:cNvSpPr/>
          <p:nvPr/>
        </p:nvSpPr>
        <p:spPr>
          <a:xfrm flipH="false" flipV="false" rot="0">
            <a:off x="8613165" y="5317858"/>
            <a:ext cx="613076" cy="571833"/>
          </a:xfrm>
          <a:custGeom>
            <a:avLst/>
            <a:gdLst/>
            <a:ahLst/>
            <a:cxnLst/>
            <a:rect r="r" b="b" t="t" l="l"/>
            <a:pathLst>
              <a:path h="571833" w="613076">
                <a:moveTo>
                  <a:pt x="0" y="0"/>
                </a:moveTo>
                <a:lnTo>
                  <a:pt x="613076" y="0"/>
                </a:lnTo>
                <a:lnTo>
                  <a:pt x="613076" y="571832"/>
                </a:lnTo>
                <a:lnTo>
                  <a:pt x="0" y="5718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10812030" y="5192828"/>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Animación</a:t>
            </a:r>
          </a:p>
        </p:txBody>
      </p:sp>
      <p:sp>
        <p:nvSpPr>
          <p:cNvPr name="TextBox 39" id="39"/>
          <p:cNvSpPr txBox="true"/>
          <p:nvPr/>
        </p:nvSpPr>
        <p:spPr>
          <a:xfrm rot="0">
            <a:off x="10812030" y="5725537"/>
            <a:ext cx="4314313" cy="794481"/>
          </a:xfrm>
          <a:prstGeom prst="rect">
            <a:avLst/>
          </a:prstGeom>
        </p:spPr>
        <p:txBody>
          <a:bodyPr anchor="t" rtlCol="false" tIns="0" lIns="0" bIns="0" rIns="0">
            <a:spAutoFit/>
          </a:bodyPr>
          <a:lstStyle/>
          <a:p>
            <a:pPr algn="l">
              <a:lnSpc>
                <a:spcPts val="3214"/>
              </a:lnSpc>
            </a:pPr>
            <a:r>
              <a:rPr lang="en-US" sz="2329" i="true" spc="228">
                <a:solidFill>
                  <a:srgbClr val="000000"/>
                </a:solidFill>
                <a:latin typeface="Anonymous Pro Italics"/>
                <a:ea typeface="Anonymous Pro Italics"/>
                <a:cs typeface="Anonymous Pro Italics"/>
                <a:sym typeface="Anonymous Pro Italics"/>
              </a:rPr>
              <a:t>Actualiza Skeleton3D con rotaciones</a:t>
            </a:r>
          </a:p>
        </p:txBody>
      </p:sp>
      <p:sp>
        <p:nvSpPr>
          <p:cNvPr name="TextBox 40" id="40"/>
          <p:cNvSpPr txBox="true"/>
          <p:nvPr/>
        </p:nvSpPr>
        <p:spPr>
          <a:xfrm rot="0">
            <a:off x="9512518" y="4902849"/>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8</a:t>
            </a:r>
          </a:p>
        </p:txBody>
      </p:sp>
      <p:sp>
        <p:nvSpPr>
          <p:cNvPr name="Freeform 41" id="41"/>
          <p:cNvSpPr/>
          <p:nvPr/>
        </p:nvSpPr>
        <p:spPr>
          <a:xfrm flipH="false" flipV="false" rot="0">
            <a:off x="8613165" y="6774033"/>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2" id="42"/>
          <p:cNvSpPr txBox="true"/>
          <p:nvPr/>
        </p:nvSpPr>
        <p:spPr>
          <a:xfrm rot="0">
            <a:off x="10812030" y="6649003"/>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Colisiones</a:t>
            </a:r>
          </a:p>
        </p:txBody>
      </p:sp>
      <p:sp>
        <p:nvSpPr>
          <p:cNvPr name="TextBox 43" id="43"/>
          <p:cNvSpPr txBox="true"/>
          <p:nvPr/>
        </p:nvSpPr>
        <p:spPr>
          <a:xfrm rot="0">
            <a:off x="10812030" y="7181712"/>
            <a:ext cx="4314313" cy="1194531"/>
          </a:xfrm>
          <a:prstGeom prst="rect">
            <a:avLst/>
          </a:prstGeom>
        </p:spPr>
        <p:txBody>
          <a:bodyPr anchor="t" rtlCol="false" tIns="0" lIns="0" bIns="0" rIns="0">
            <a:spAutoFit/>
          </a:bodyPr>
          <a:lstStyle/>
          <a:p>
            <a:pPr algn="l">
              <a:lnSpc>
                <a:spcPts val="3214"/>
              </a:lnSpc>
            </a:pPr>
            <a:r>
              <a:rPr lang="en-US" sz="2329" i="true" spc="228">
                <a:solidFill>
                  <a:srgbClr val="000000"/>
                </a:solidFill>
                <a:latin typeface="Anonymous Pro Italics"/>
                <a:ea typeface="Anonymous Pro Italics"/>
                <a:cs typeface="Anonymous Pro Italics"/>
                <a:sym typeface="Anonymous Pro Italics"/>
              </a:rPr>
              <a:t>Motor de física verifica contactos</a:t>
            </a:r>
          </a:p>
          <a:p>
            <a:pPr algn="l">
              <a:lnSpc>
                <a:spcPts val="3214"/>
              </a:lnSpc>
            </a:pPr>
          </a:p>
        </p:txBody>
      </p:sp>
      <p:sp>
        <p:nvSpPr>
          <p:cNvPr name="TextBox 44" id="44"/>
          <p:cNvSpPr txBox="true"/>
          <p:nvPr/>
        </p:nvSpPr>
        <p:spPr>
          <a:xfrm rot="0">
            <a:off x="9512518" y="6359024"/>
            <a:ext cx="1173181"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9</a:t>
            </a:r>
          </a:p>
        </p:txBody>
      </p:sp>
      <p:sp>
        <p:nvSpPr>
          <p:cNvPr name="Freeform 45" id="45"/>
          <p:cNvSpPr/>
          <p:nvPr/>
        </p:nvSpPr>
        <p:spPr>
          <a:xfrm flipH="false" flipV="false" rot="0">
            <a:off x="8613165" y="8230208"/>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6" id="46"/>
          <p:cNvSpPr txBox="true"/>
          <p:nvPr/>
        </p:nvSpPr>
        <p:spPr>
          <a:xfrm rot="0">
            <a:off x="11797846" y="8078913"/>
            <a:ext cx="4187794" cy="564907"/>
          </a:xfrm>
          <a:prstGeom prst="rect">
            <a:avLst/>
          </a:prstGeom>
        </p:spPr>
        <p:txBody>
          <a:bodyPr anchor="t" rtlCol="false" tIns="0" lIns="0" bIns="0" rIns="0">
            <a:spAutoFit/>
          </a:bodyPr>
          <a:lstStyle/>
          <a:p>
            <a:pPr algn="l">
              <a:lnSpc>
                <a:spcPts val="4563"/>
              </a:lnSpc>
            </a:pPr>
            <a:r>
              <a:rPr lang="en-US" sz="3259" b="true">
                <a:solidFill>
                  <a:srgbClr val="000000"/>
                </a:solidFill>
                <a:latin typeface="Anonymous Pro Bold"/>
                <a:ea typeface="Anonymous Pro Bold"/>
                <a:cs typeface="Anonymous Pro Bold"/>
                <a:sym typeface="Anonymous Pro Bold"/>
              </a:rPr>
              <a:t>UI</a:t>
            </a:r>
          </a:p>
        </p:txBody>
      </p:sp>
      <p:sp>
        <p:nvSpPr>
          <p:cNvPr name="TextBox 47" id="47"/>
          <p:cNvSpPr txBox="true"/>
          <p:nvPr/>
        </p:nvSpPr>
        <p:spPr>
          <a:xfrm rot="0">
            <a:off x="11797846" y="8611622"/>
            <a:ext cx="5461454" cy="794481"/>
          </a:xfrm>
          <a:prstGeom prst="rect">
            <a:avLst/>
          </a:prstGeom>
        </p:spPr>
        <p:txBody>
          <a:bodyPr anchor="t" rtlCol="false" tIns="0" lIns="0" bIns="0" rIns="0">
            <a:spAutoFit/>
          </a:bodyPr>
          <a:lstStyle/>
          <a:p>
            <a:pPr algn="l">
              <a:lnSpc>
                <a:spcPts val="3214"/>
              </a:lnSpc>
            </a:pPr>
            <a:r>
              <a:rPr lang="en-US" sz="2329" i="true" spc="228">
                <a:solidFill>
                  <a:srgbClr val="000000"/>
                </a:solidFill>
                <a:latin typeface="Anonymous Pro Italics"/>
                <a:ea typeface="Anonymous Pro Italics"/>
                <a:cs typeface="Anonymous Pro Italics"/>
                <a:sym typeface="Anonymous Pro Italics"/>
              </a:rPr>
              <a:t>Actualiza HUD (puntuación, vidas, postura)</a:t>
            </a:r>
          </a:p>
        </p:txBody>
      </p:sp>
      <p:sp>
        <p:nvSpPr>
          <p:cNvPr name="TextBox 48" id="48"/>
          <p:cNvSpPr txBox="true"/>
          <p:nvPr/>
        </p:nvSpPr>
        <p:spPr>
          <a:xfrm rot="0">
            <a:off x="9512518" y="7815200"/>
            <a:ext cx="2180553" cy="1651645"/>
          </a:xfrm>
          <a:prstGeom prst="rect">
            <a:avLst/>
          </a:prstGeom>
        </p:spPr>
        <p:txBody>
          <a:bodyPr anchor="t" rtlCol="false" tIns="0" lIns="0" bIns="0" rIns="0">
            <a:spAutoFit/>
          </a:bodyPr>
          <a:lstStyle/>
          <a:p>
            <a:pPr algn="ctr">
              <a:lnSpc>
                <a:spcPts val="13439"/>
              </a:lnSpc>
            </a:pPr>
            <a:r>
              <a:rPr lang="en-US" b="true" sz="9599">
                <a:solidFill>
                  <a:srgbClr val="160059"/>
                </a:solidFill>
                <a:latin typeface="HK Modular"/>
                <a:ea typeface="HK Modular"/>
                <a:cs typeface="HK Modular"/>
                <a:sym typeface="HK Modular"/>
              </a:rPr>
              <a:t>10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5471885" y="6391386"/>
            <a:ext cx="13396040" cy="3263762"/>
          </a:xfrm>
          <a:custGeom>
            <a:avLst/>
            <a:gdLst/>
            <a:ahLst/>
            <a:cxnLst/>
            <a:rect r="r" b="b" t="t" l="l"/>
            <a:pathLst>
              <a:path h="3263762" w="13396040">
                <a:moveTo>
                  <a:pt x="0" y="0"/>
                </a:moveTo>
                <a:lnTo>
                  <a:pt x="13396040" y="0"/>
                </a:lnTo>
                <a:lnTo>
                  <a:pt x="13396040" y="3263762"/>
                </a:lnTo>
                <a:lnTo>
                  <a:pt x="0" y="32637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747134" y="1652308"/>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67050" y="593363"/>
            <a:ext cx="4166503" cy="1015112"/>
          </a:xfrm>
          <a:custGeom>
            <a:avLst/>
            <a:gdLst/>
            <a:ahLst/>
            <a:cxnLst/>
            <a:rect r="r" b="b" t="t" l="l"/>
            <a:pathLst>
              <a:path h="1015112" w="4166503">
                <a:moveTo>
                  <a:pt x="0" y="0"/>
                </a:moveTo>
                <a:lnTo>
                  <a:pt x="4166503" y="0"/>
                </a:lnTo>
                <a:lnTo>
                  <a:pt x="4166503" y="1015111"/>
                </a:lnTo>
                <a:lnTo>
                  <a:pt x="0" y="10151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142866" y="5601590"/>
            <a:ext cx="12232868" cy="5538153"/>
          </a:xfrm>
          <a:custGeom>
            <a:avLst/>
            <a:gdLst/>
            <a:ahLst/>
            <a:cxnLst/>
            <a:rect r="r" b="b" t="t" l="l"/>
            <a:pathLst>
              <a:path h="5538153" w="12232868">
                <a:moveTo>
                  <a:pt x="0" y="0"/>
                </a:moveTo>
                <a:lnTo>
                  <a:pt x="12232868" y="0"/>
                </a:lnTo>
                <a:lnTo>
                  <a:pt x="12232868" y="5538153"/>
                </a:lnTo>
                <a:lnTo>
                  <a:pt x="0" y="55381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765848" y="5068969"/>
            <a:ext cx="4756305" cy="1065242"/>
          </a:xfrm>
          <a:custGeom>
            <a:avLst/>
            <a:gdLst/>
            <a:ahLst/>
            <a:cxnLst/>
            <a:rect r="r" b="b" t="t" l="l"/>
            <a:pathLst>
              <a:path h="1065242" w="4756305">
                <a:moveTo>
                  <a:pt x="0" y="0"/>
                </a:moveTo>
                <a:lnTo>
                  <a:pt x="4756304" y="0"/>
                </a:lnTo>
                <a:lnTo>
                  <a:pt x="4756304" y="1065242"/>
                </a:lnTo>
                <a:lnTo>
                  <a:pt x="0" y="10652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a:grpSpLocks noChangeAspect="true"/>
          </p:cNvGrpSpPr>
          <p:nvPr/>
        </p:nvGrpSpPr>
        <p:grpSpPr>
          <a:xfrm rot="-1629761">
            <a:off x="9374172" y="6290244"/>
            <a:ext cx="984652" cy="1246254"/>
            <a:chOff x="0" y="0"/>
            <a:chExt cx="1457960" cy="1845310"/>
          </a:xfrm>
        </p:grpSpPr>
        <p:sp>
          <p:nvSpPr>
            <p:cNvPr name="Freeform 8" id="8"/>
            <p:cNvSpPr/>
            <p:nvPr/>
          </p:nvSpPr>
          <p:spPr>
            <a:xfrm flipH="false" flipV="false" rot="0">
              <a:off x="44508" y="44761"/>
              <a:ext cx="1369984" cy="1756099"/>
            </a:xfrm>
            <a:custGeom>
              <a:avLst/>
              <a:gdLst/>
              <a:ahLst/>
              <a:cxnLst/>
              <a:rect r="r" b="b" t="t" l="l"/>
              <a:pathLst>
                <a:path h="1756099" w="1369984">
                  <a:moveTo>
                    <a:pt x="899102" y="515309"/>
                  </a:moveTo>
                  <a:cubicBezTo>
                    <a:pt x="899102" y="392119"/>
                    <a:pt x="641292" y="425139"/>
                    <a:pt x="641292" y="425139"/>
                  </a:cubicBezTo>
                  <a:lnTo>
                    <a:pt x="641292" y="148279"/>
                  </a:lnTo>
                  <a:cubicBezTo>
                    <a:pt x="641292" y="-49841"/>
                    <a:pt x="377132" y="-46031"/>
                    <a:pt x="377132" y="139389"/>
                  </a:cubicBezTo>
                  <a:lnTo>
                    <a:pt x="377132" y="931869"/>
                  </a:lnTo>
                  <a:lnTo>
                    <a:pt x="213302" y="768039"/>
                  </a:lnTo>
                  <a:cubicBezTo>
                    <a:pt x="162502" y="717239"/>
                    <a:pt x="49472" y="698189"/>
                    <a:pt x="11372" y="768039"/>
                  </a:cubicBezTo>
                  <a:cubicBezTo>
                    <a:pt x="-26728" y="837889"/>
                    <a:pt x="43122" y="931869"/>
                    <a:pt x="43122" y="931869"/>
                  </a:cubicBezTo>
                  <a:cubicBezTo>
                    <a:pt x="43122" y="931869"/>
                    <a:pt x="433012" y="1453839"/>
                    <a:pt x="483812" y="1756099"/>
                  </a:cubicBezTo>
                  <a:lnTo>
                    <a:pt x="1167072" y="1756099"/>
                  </a:lnTo>
                  <a:cubicBezTo>
                    <a:pt x="1167072" y="1743399"/>
                    <a:pt x="1349952" y="1192219"/>
                    <a:pt x="1362652" y="1126179"/>
                  </a:cubicBezTo>
                  <a:cubicBezTo>
                    <a:pt x="1375352" y="1060139"/>
                    <a:pt x="1369002" y="940759"/>
                    <a:pt x="1362652" y="785819"/>
                  </a:cubicBezTo>
                  <a:cubicBezTo>
                    <a:pt x="1356302" y="632149"/>
                    <a:pt x="1211522" y="590239"/>
                    <a:pt x="1146752" y="590239"/>
                  </a:cubicBezTo>
                  <a:lnTo>
                    <a:pt x="1144212" y="594049"/>
                  </a:lnTo>
                  <a:cubicBezTo>
                    <a:pt x="1122622" y="506419"/>
                    <a:pt x="952442" y="515309"/>
                    <a:pt x="899102" y="515309"/>
                  </a:cubicBezTo>
                  <a:close/>
                </a:path>
              </a:pathLst>
            </a:custGeom>
            <a:solidFill>
              <a:srgbClr val="E9EEF1"/>
            </a:solidFill>
          </p:spPr>
        </p:sp>
        <p:sp>
          <p:nvSpPr>
            <p:cNvPr name="Freeform 9" id="9"/>
            <p:cNvSpPr/>
            <p:nvPr/>
          </p:nvSpPr>
          <p:spPr>
            <a:xfrm flipH="false" flipV="false" rot="0">
              <a:off x="-95" y="2540"/>
              <a:ext cx="1457586" cy="1844040"/>
            </a:xfrm>
            <a:custGeom>
              <a:avLst/>
              <a:gdLst/>
              <a:ahLst/>
              <a:cxnLst/>
              <a:rect r="r" b="b" t="t" l="l"/>
              <a:pathLst>
                <a:path h="1844040" w="1457586">
                  <a:moveTo>
                    <a:pt x="1451705" y="863600"/>
                  </a:moveTo>
                  <a:lnTo>
                    <a:pt x="1450435" y="828040"/>
                  </a:lnTo>
                  <a:cubicBezTo>
                    <a:pt x="1444085" y="669290"/>
                    <a:pt x="1312005" y="601980"/>
                    <a:pt x="1215485" y="591820"/>
                  </a:cubicBezTo>
                  <a:cubicBezTo>
                    <a:pt x="1210405" y="585470"/>
                    <a:pt x="1205325" y="577850"/>
                    <a:pt x="1198975" y="572770"/>
                  </a:cubicBezTo>
                  <a:cubicBezTo>
                    <a:pt x="1145635" y="519430"/>
                    <a:pt x="1045305" y="514350"/>
                    <a:pt x="977995" y="514350"/>
                  </a:cubicBezTo>
                  <a:cubicBezTo>
                    <a:pt x="971645" y="497840"/>
                    <a:pt x="961485" y="483870"/>
                    <a:pt x="947515" y="471170"/>
                  </a:cubicBezTo>
                  <a:cubicBezTo>
                    <a:pt x="892905" y="422910"/>
                    <a:pt x="791305" y="419100"/>
                    <a:pt x="729075" y="421640"/>
                  </a:cubicBezTo>
                  <a:lnTo>
                    <a:pt x="729075" y="193040"/>
                  </a:lnTo>
                  <a:cubicBezTo>
                    <a:pt x="729075" y="119380"/>
                    <a:pt x="698595" y="73660"/>
                    <a:pt x="674465" y="49530"/>
                  </a:cubicBezTo>
                  <a:cubicBezTo>
                    <a:pt x="641445" y="17780"/>
                    <a:pt x="598265" y="0"/>
                    <a:pt x="551275" y="0"/>
                  </a:cubicBezTo>
                  <a:cubicBezTo>
                    <a:pt x="463645" y="0"/>
                    <a:pt x="376015" y="63500"/>
                    <a:pt x="376015" y="184150"/>
                  </a:cubicBezTo>
                  <a:lnTo>
                    <a:pt x="376015" y="868680"/>
                  </a:lnTo>
                  <a:lnTo>
                    <a:pt x="288385" y="781050"/>
                  </a:lnTo>
                  <a:cubicBezTo>
                    <a:pt x="246475" y="739140"/>
                    <a:pt x="176625" y="716280"/>
                    <a:pt x="116935" y="725170"/>
                  </a:cubicBezTo>
                  <a:cubicBezTo>
                    <a:pt x="72485" y="731520"/>
                    <a:pt x="36925" y="755650"/>
                    <a:pt x="16605" y="791210"/>
                  </a:cubicBezTo>
                  <a:cubicBezTo>
                    <a:pt x="-32925" y="880110"/>
                    <a:pt x="43275" y="988060"/>
                    <a:pt x="52165" y="1000760"/>
                  </a:cubicBezTo>
                  <a:cubicBezTo>
                    <a:pt x="55975" y="1005840"/>
                    <a:pt x="436975" y="1517650"/>
                    <a:pt x="483965" y="1805940"/>
                  </a:cubicBezTo>
                  <a:lnTo>
                    <a:pt x="483965" y="1807210"/>
                  </a:lnTo>
                  <a:cubicBezTo>
                    <a:pt x="483965" y="1808480"/>
                    <a:pt x="483965" y="1809750"/>
                    <a:pt x="485235" y="1811020"/>
                  </a:cubicBezTo>
                  <a:cubicBezTo>
                    <a:pt x="485235" y="1812290"/>
                    <a:pt x="486505" y="1813560"/>
                    <a:pt x="486505" y="1816100"/>
                  </a:cubicBezTo>
                  <a:cubicBezTo>
                    <a:pt x="486505" y="1817370"/>
                    <a:pt x="487775" y="1818640"/>
                    <a:pt x="487775" y="1818640"/>
                  </a:cubicBezTo>
                  <a:cubicBezTo>
                    <a:pt x="489045" y="1819910"/>
                    <a:pt x="489045" y="1821180"/>
                    <a:pt x="490315" y="1822450"/>
                  </a:cubicBezTo>
                  <a:cubicBezTo>
                    <a:pt x="490315" y="1823720"/>
                    <a:pt x="491585" y="1823720"/>
                    <a:pt x="492855" y="1824990"/>
                  </a:cubicBezTo>
                  <a:cubicBezTo>
                    <a:pt x="494125" y="1826260"/>
                    <a:pt x="495395" y="1827530"/>
                    <a:pt x="495395" y="1828800"/>
                  </a:cubicBezTo>
                  <a:lnTo>
                    <a:pt x="497935" y="1831340"/>
                  </a:lnTo>
                  <a:cubicBezTo>
                    <a:pt x="499205" y="1832610"/>
                    <a:pt x="500475" y="1833880"/>
                    <a:pt x="501745" y="1833880"/>
                  </a:cubicBezTo>
                  <a:lnTo>
                    <a:pt x="504285" y="1836420"/>
                  </a:lnTo>
                  <a:cubicBezTo>
                    <a:pt x="505555" y="1837690"/>
                    <a:pt x="506825" y="1837690"/>
                    <a:pt x="508095" y="1838960"/>
                  </a:cubicBezTo>
                  <a:cubicBezTo>
                    <a:pt x="509365" y="1838960"/>
                    <a:pt x="510635" y="1840230"/>
                    <a:pt x="510635" y="1840230"/>
                  </a:cubicBezTo>
                  <a:cubicBezTo>
                    <a:pt x="511905" y="1841500"/>
                    <a:pt x="514445" y="1841500"/>
                    <a:pt x="515715" y="1841500"/>
                  </a:cubicBezTo>
                  <a:cubicBezTo>
                    <a:pt x="516985" y="1841500"/>
                    <a:pt x="516985" y="1841500"/>
                    <a:pt x="518255" y="1842770"/>
                  </a:cubicBezTo>
                  <a:cubicBezTo>
                    <a:pt x="520795" y="1842770"/>
                    <a:pt x="523335" y="1844040"/>
                    <a:pt x="527145" y="1844040"/>
                  </a:cubicBezTo>
                  <a:lnTo>
                    <a:pt x="1210405" y="1844040"/>
                  </a:lnTo>
                  <a:cubicBezTo>
                    <a:pt x="1231995" y="1844040"/>
                    <a:pt x="1251045" y="1827530"/>
                    <a:pt x="1254855" y="1807210"/>
                  </a:cubicBezTo>
                  <a:cubicBezTo>
                    <a:pt x="1258665" y="1790700"/>
                    <a:pt x="1290415" y="1694180"/>
                    <a:pt x="1319625" y="1600200"/>
                  </a:cubicBezTo>
                  <a:cubicBezTo>
                    <a:pt x="1388205" y="1385570"/>
                    <a:pt x="1441545" y="1217930"/>
                    <a:pt x="1449165" y="1178560"/>
                  </a:cubicBezTo>
                  <a:cubicBezTo>
                    <a:pt x="1461865" y="1111250"/>
                    <a:pt x="1458055" y="1007110"/>
                    <a:pt x="1451705" y="863600"/>
                  </a:cubicBezTo>
                  <a:close/>
                  <a:moveTo>
                    <a:pt x="1362805" y="1160780"/>
                  </a:moveTo>
                  <a:cubicBezTo>
                    <a:pt x="1356455" y="1197610"/>
                    <a:pt x="1284065" y="1422400"/>
                    <a:pt x="1235805" y="1572260"/>
                  </a:cubicBezTo>
                  <a:cubicBezTo>
                    <a:pt x="1204055" y="1671320"/>
                    <a:pt x="1187545" y="1724660"/>
                    <a:pt x="1177385" y="1755140"/>
                  </a:cubicBezTo>
                  <a:lnTo>
                    <a:pt x="563975" y="1755140"/>
                  </a:lnTo>
                  <a:cubicBezTo>
                    <a:pt x="490315" y="1443990"/>
                    <a:pt x="138525" y="969010"/>
                    <a:pt x="123285" y="948690"/>
                  </a:cubicBezTo>
                  <a:cubicBezTo>
                    <a:pt x="111855" y="933450"/>
                    <a:pt x="75025" y="869950"/>
                    <a:pt x="95345" y="833120"/>
                  </a:cubicBezTo>
                  <a:cubicBezTo>
                    <a:pt x="97885" y="829310"/>
                    <a:pt x="105505" y="815340"/>
                    <a:pt x="130905" y="811530"/>
                  </a:cubicBezTo>
                  <a:cubicBezTo>
                    <a:pt x="162655" y="806450"/>
                    <a:pt x="204565" y="820420"/>
                    <a:pt x="227425" y="843280"/>
                  </a:cubicBezTo>
                  <a:lnTo>
                    <a:pt x="337915" y="953770"/>
                  </a:lnTo>
                  <a:cubicBezTo>
                    <a:pt x="353155" y="969010"/>
                    <a:pt x="367125" y="982980"/>
                    <a:pt x="377285" y="994410"/>
                  </a:cubicBezTo>
                  <a:lnTo>
                    <a:pt x="377285" y="1050290"/>
                  </a:lnTo>
                  <a:cubicBezTo>
                    <a:pt x="377285" y="1074420"/>
                    <a:pt x="397605" y="1094740"/>
                    <a:pt x="421735" y="1094740"/>
                  </a:cubicBezTo>
                  <a:cubicBezTo>
                    <a:pt x="445865" y="1094740"/>
                    <a:pt x="466185" y="1074420"/>
                    <a:pt x="466185" y="1050290"/>
                  </a:cubicBezTo>
                  <a:lnTo>
                    <a:pt x="466185" y="181610"/>
                  </a:lnTo>
                  <a:cubicBezTo>
                    <a:pt x="466185" y="115570"/>
                    <a:pt x="509365" y="86360"/>
                    <a:pt x="552545" y="86360"/>
                  </a:cubicBezTo>
                  <a:cubicBezTo>
                    <a:pt x="593185" y="86360"/>
                    <a:pt x="641445" y="113030"/>
                    <a:pt x="641445" y="190500"/>
                  </a:cubicBezTo>
                  <a:lnTo>
                    <a:pt x="641445" y="791210"/>
                  </a:lnTo>
                  <a:cubicBezTo>
                    <a:pt x="641445" y="815340"/>
                    <a:pt x="661765" y="835660"/>
                    <a:pt x="685895" y="835660"/>
                  </a:cubicBezTo>
                  <a:cubicBezTo>
                    <a:pt x="710025" y="835660"/>
                    <a:pt x="730345" y="815340"/>
                    <a:pt x="730345" y="791210"/>
                  </a:cubicBezTo>
                  <a:lnTo>
                    <a:pt x="730345" y="508000"/>
                  </a:lnTo>
                  <a:cubicBezTo>
                    <a:pt x="790035" y="505460"/>
                    <a:pt x="862425" y="511810"/>
                    <a:pt x="890365" y="535940"/>
                  </a:cubicBezTo>
                  <a:cubicBezTo>
                    <a:pt x="896715" y="542290"/>
                    <a:pt x="899255" y="548640"/>
                    <a:pt x="899255" y="557530"/>
                  </a:cubicBezTo>
                  <a:lnTo>
                    <a:pt x="899255" y="802640"/>
                  </a:lnTo>
                  <a:cubicBezTo>
                    <a:pt x="899255" y="826770"/>
                    <a:pt x="919575" y="847090"/>
                    <a:pt x="943705" y="847090"/>
                  </a:cubicBezTo>
                  <a:cubicBezTo>
                    <a:pt x="967835" y="847090"/>
                    <a:pt x="988155" y="826770"/>
                    <a:pt x="988155" y="802640"/>
                  </a:cubicBezTo>
                  <a:lnTo>
                    <a:pt x="988155" y="601980"/>
                  </a:lnTo>
                  <a:cubicBezTo>
                    <a:pt x="1036415" y="601980"/>
                    <a:pt x="1110075" y="607060"/>
                    <a:pt x="1138015" y="633730"/>
                  </a:cubicBezTo>
                  <a:cubicBezTo>
                    <a:pt x="1144365" y="640080"/>
                    <a:pt x="1146905" y="646430"/>
                    <a:pt x="1146905" y="655320"/>
                  </a:cubicBezTo>
                  <a:lnTo>
                    <a:pt x="1146905" y="894080"/>
                  </a:lnTo>
                  <a:cubicBezTo>
                    <a:pt x="1146905" y="918210"/>
                    <a:pt x="1167225" y="938530"/>
                    <a:pt x="1191355" y="938530"/>
                  </a:cubicBezTo>
                  <a:cubicBezTo>
                    <a:pt x="1215485" y="938530"/>
                    <a:pt x="1235805" y="918210"/>
                    <a:pt x="1235805" y="894080"/>
                  </a:cubicBezTo>
                  <a:lnTo>
                    <a:pt x="1235805" y="684530"/>
                  </a:lnTo>
                  <a:cubicBezTo>
                    <a:pt x="1285335" y="697230"/>
                    <a:pt x="1358995" y="731520"/>
                    <a:pt x="1362805" y="830580"/>
                  </a:cubicBezTo>
                  <a:lnTo>
                    <a:pt x="1364075" y="866140"/>
                  </a:lnTo>
                  <a:cubicBezTo>
                    <a:pt x="1369155" y="999490"/>
                    <a:pt x="1372965" y="1104900"/>
                    <a:pt x="1362805" y="1160780"/>
                  </a:cubicBezTo>
                  <a:close/>
                </a:path>
              </a:pathLst>
            </a:custGeom>
            <a:solidFill>
              <a:srgbClr val="005B52"/>
            </a:solidFill>
          </p:spPr>
        </p:sp>
      </p:grpSp>
      <p:sp>
        <p:nvSpPr>
          <p:cNvPr name="TextBox 10" id="10"/>
          <p:cNvSpPr txBox="true"/>
          <p:nvPr/>
        </p:nvSpPr>
        <p:spPr>
          <a:xfrm rot="0">
            <a:off x="7300869" y="4792744"/>
            <a:ext cx="3686262" cy="2575000"/>
          </a:xfrm>
          <a:prstGeom prst="rect">
            <a:avLst/>
          </a:prstGeom>
        </p:spPr>
        <p:txBody>
          <a:bodyPr anchor="t" rtlCol="false" tIns="0" lIns="0" bIns="0" rIns="0">
            <a:spAutoFit/>
          </a:bodyPr>
          <a:lstStyle/>
          <a:p>
            <a:pPr algn="ctr">
              <a:lnSpc>
                <a:spcPts val="9795"/>
              </a:lnSpc>
            </a:pPr>
            <a:r>
              <a:rPr lang="en-US" sz="6997">
                <a:solidFill>
                  <a:srgbClr val="F2FCFC"/>
                </a:solidFill>
                <a:latin typeface="SuperDario"/>
                <a:ea typeface="SuperDario"/>
                <a:cs typeface="SuperDario"/>
                <a:sym typeface="SuperDario"/>
              </a:rPr>
              <a:t>4 MODELOS</a:t>
            </a:r>
          </a:p>
          <a:p>
            <a:pPr algn="ctr">
              <a:lnSpc>
                <a:spcPts val="9795"/>
              </a:lnSpc>
            </a:pPr>
          </a:p>
        </p:txBody>
      </p:sp>
      <p:sp>
        <p:nvSpPr>
          <p:cNvPr name="TextBox 11" id="11"/>
          <p:cNvSpPr txBox="true"/>
          <p:nvPr/>
        </p:nvSpPr>
        <p:spPr>
          <a:xfrm rot="0">
            <a:off x="2245740" y="3013328"/>
            <a:ext cx="13796520" cy="1795181"/>
          </a:xfrm>
          <a:prstGeom prst="rect">
            <a:avLst/>
          </a:prstGeom>
        </p:spPr>
        <p:txBody>
          <a:bodyPr anchor="t" rtlCol="false" tIns="0" lIns="0" bIns="0" rIns="0">
            <a:spAutoFit/>
          </a:bodyPr>
          <a:lstStyle/>
          <a:p>
            <a:pPr algn="ctr" marL="0" indent="0" lvl="0">
              <a:lnSpc>
                <a:spcPts val="14652"/>
              </a:lnSpc>
              <a:spcBef>
                <a:spcPct val="0"/>
              </a:spcBef>
            </a:pPr>
            <a:r>
              <a:rPr lang="en-US" sz="10465">
                <a:solidFill>
                  <a:srgbClr val="2E1B5B"/>
                </a:solidFill>
                <a:latin typeface="HK Modular"/>
                <a:ea typeface="HK Modular"/>
                <a:cs typeface="HK Modular"/>
                <a:sym typeface="HK Modular"/>
              </a:rPr>
              <a:t>PERSONAJES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AF5FF"/>
        </a:solidFill>
      </p:bgPr>
    </p:bg>
    <p:spTree>
      <p:nvGrpSpPr>
        <p:cNvPr id="1" name=""/>
        <p:cNvGrpSpPr/>
        <p:nvPr/>
      </p:nvGrpSpPr>
      <p:grpSpPr>
        <a:xfrm>
          <a:off x="0" y="0"/>
          <a:ext cx="0" cy="0"/>
          <a:chOff x="0" y="0"/>
          <a:chExt cx="0" cy="0"/>
        </a:xfrm>
      </p:grpSpPr>
      <p:sp>
        <p:nvSpPr>
          <p:cNvPr name="Freeform 2" id="2"/>
          <p:cNvSpPr/>
          <p:nvPr/>
        </p:nvSpPr>
        <p:spPr>
          <a:xfrm flipH="false" flipV="false" rot="0">
            <a:off x="-5471885" y="6391386"/>
            <a:ext cx="13396040" cy="3263762"/>
          </a:xfrm>
          <a:custGeom>
            <a:avLst/>
            <a:gdLst/>
            <a:ahLst/>
            <a:cxnLst/>
            <a:rect r="r" b="b" t="t" l="l"/>
            <a:pathLst>
              <a:path h="3263762" w="13396040">
                <a:moveTo>
                  <a:pt x="0" y="0"/>
                </a:moveTo>
                <a:lnTo>
                  <a:pt x="13396040" y="0"/>
                </a:lnTo>
                <a:lnTo>
                  <a:pt x="13396040" y="3263762"/>
                </a:lnTo>
                <a:lnTo>
                  <a:pt x="0" y="326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47134" y="1652308"/>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42866" y="5601590"/>
            <a:ext cx="12232868" cy="5538153"/>
          </a:xfrm>
          <a:custGeom>
            <a:avLst/>
            <a:gdLst/>
            <a:ahLst/>
            <a:cxnLst/>
            <a:rect r="r" b="b" t="t" l="l"/>
            <a:pathLst>
              <a:path h="5538153" w="12232868">
                <a:moveTo>
                  <a:pt x="0" y="0"/>
                </a:moveTo>
                <a:lnTo>
                  <a:pt x="12232868" y="0"/>
                </a:lnTo>
                <a:lnTo>
                  <a:pt x="12232868" y="5538153"/>
                </a:lnTo>
                <a:lnTo>
                  <a:pt x="0" y="55381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2671231"/>
            <a:ext cx="6074609" cy="6154773"/>
          </a:xfrm>
          <a:custGeom>
            <a:avLst/>
            <a:gdLst/>
            <a:ahLst/>
            <a:cxnLst/>
            <a:rect r="r" b="b" t="t" l="l"/>
            <a:pathLst>
              <a:path h="6154773" w="6074609">
                <a:moveTo>
                  <a:pt x="0" y="0"/>
                </a:moveTo>
                <a:lnTo>
                  <a:pt x="6074609" y="0"/>
                </a:lnTo>
                <a:lnTo>
                  <a:pt x="6074609" y="6154773"/>
                </a:lnTo>
                <a:lnTo>
                  <a:pt x="0" y="6154773"/>
                </a:lnTo>
                <a:lnTo>
                  <a:pt x="0" y="0"/>
                </a:lnTo>
                <a:close/>
              </a:path>
            </a:pathLst>
          </a:custGeom>
          <a:blipFill>
            <a:blip r:embed="rId6"/>
            <a:stretch>
              <a:fillRect l="0" t="0" r="0" b="0"/>
            </a:stretch>
          </a:blipFill>
        </p:spPr>
      </p:sp>
      <p:pic>
        <p:nvPicPr>
          <p:cNvPr name="Picture 6" id="6">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9773546" y="812552"/>
            <a:ext cx="8204740" cy="8661896"/>
          </a:xfrm>
          <a:prstGeom prst="rect">
            <a:avLst/>
          </a:prstGeom>
        </p:spPr>
      </p:pic>
      <p:sp>
        <p:nvSpPr>
          <p:cNvPr name="TextBox 7" id="7"/>
          <p:cNvSpPr txBox="true"/>
          <p:nvPr/>
        </p:nvSpPr>
        <p:spPr>
          <a:xfrm rot="0">
            <a:off x="-2527966" y="-142873"/>
            <a:ext cx="13796520" cy="1795181"/>
          </a:xfrm>
          <a:prstGeom prst="rect">
            <a:avLst/>
          </a:prstGeom>
        </p:spPr>
        <p:txBody>
          <a:bodyPr anchor="t" rtlCol="false" tIns="0" lIns="0" bIns="0" rIns="0">
            <a:spAutoFit/>
          </a:bodyPr>
          <a:lstStyle/>
          <a:p>
            <a:pPr algn="ctr" marL="0" indent="0" lvl="0">
              <a:lnSpc>
                <a:spcPts val="14652"/>
              </a:lnSpc>
              <a:spcBef>
                <a:spcPct val="0"/>
              </a:spcBef>
            </a:pPr>
            <a:r>
              <a:rPr lang="en-US" sz="10465">
                <a:solidFill>
                  <a:srgbClr val="2E1B5B"/>
                </a:solidFill>
                <a:latin typeface="HK Modular"/>
                <a:ea typeface="HK Modular"/>
                <a:cs typeface="HK Modular"/>
                <a:sym typeface="HK Modular"/>
              </a:rPr>
              <a:t>ELEVEN</a:t>
            </a:r>
          </a:p>
        </p:txBody>
      </p:sp>
      <p:sp>
        <p:nvSpPr>
          <p:cNvPr name="TextBox 8" id="8"/>
          <p:cNvSpPr txBox="true"/>
          <p:nvPr/>
        </p:nvSpPr>
        <p:spPr>
          <a:xfrm rot="0">
            <a:off x="1028700" y="1668845"/>
            <a:ext cx="7004685" cy="564907"/>
          </a:xfrm>
          <a:prstGeom prst="rect">
            <a:avLst/>
          </a:prstGeom>
        </p:spPr>
        <p:txBody>
          <a:bodyPr anchor="t" rtlCol="false" tIns="0" lIns="0" bIns="0" rIns="0">
            <a:spAutoFit/>
          </a:bodyPr>
          <a:lstStyle/>
          <a:p>
            <a:pPr algn="ctr">
              <a:lnSpc>
                <a:spcPts val="4563"/>
              </a:lnSpc>
              <a:spcBef>
                <a:spcPct val="0"/>
              </a:spcBef>
            </a:pPr>
            <a:r>
              <a:rPr lang="en-US" b="true" sz="3259">
                <a:solidFill>
                  <a:srgbClr val="2E1B5B"/>
                </a:solidFill>
                <a:latin typeface="Anonymous Pro Bold"/>
                <a:ea typeface="Anonymous Pro Bold"/>
                <a:cs typeface="Anonymous Pro Bold"/>
                <a:sym typeface="Anonymous Pro Bold"/>
              </a:rPr>
              <a:t>S</a:t>
            </a:r>
            <a:r>
              <a:rPr lang="en-US" b="true" sz="3259">
                <a:solidFill>
                  <a:srgbClr val="2E1B5B"/>
                </a:solidFill>
                <a:latin typeface="Anonymous Pro Bold"/>
                <a:ea typeface="Anonymous Pro Bold"/>
                <a:cs typeface="Anonymous Pro Bold"/>
                <a:sym typeface="Anonymous Pro Bold"/>
              </a:rPr>
              <a:t>erie de TV - “Stranger Things”</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DAG99M2QEXM</dc:identifier>
  <dcterms:modified xsi:type="dcterms:W3CDTF">2011-08-01T06:04:30Z</dcterms:modified>
  <cp:revision>1</cp:revision>
  <dc:title>Vision wall</dc:title>
</cp:coreProperties>
</file>